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Bugaki" charset="1" panose="00000000000000000000"/>
      <p:regular r:id="rId14"/>
    </p:embeddedFont>
    <p:embeddedFont>
      <p:font typeface="Bugaki Italics" charset="1" panose="00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7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sp>
        <p:nvSpPr>
          <p:cNvPr name="Freeform 2" id="2"/>
          <p:cNvSpPr/>
          <p:nvPr/>
        </p:nvSpPr>
        <p:spPr>
          <a:xfrm flipH="false" flipV="false" rot="0">
            <a:off x="11554746" y="-1764886"/>
            <a:ext cx="6733254" cy="7888308"/>
          </a:xfrm>
          <a:custGeom>
            <a:avLst/>
            <a:gdLst/>
            <a:ahLst/>
            <a:cxnLst/>
            <a:rect r="r" b="b" t="t" l="l"/>
            <a:pathLst>
              <a:path h="7888308" w="6733254">
                <a:moveTo>
                  <a:pt x="0" y="0"/>
                </a:moveTo>
                <a:lnTo>
                  <a:pt x="6733254" y="0"/>
                </a:lnTo>
                <a:lnTo>
                  <a:pt x="6733254" y="7888307"/>
                </a:lnTo>
                <a:lnTo>
                  <a:pt x="0" y="7888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17477" y="3849543"/>
            <a:ext cx="6733254" cy="7888308"/>
          </a:xfrm>
          <a:custGeom>
            <a:avLst/>
            <a:gdLst/>
            <a:ahLst/>
            <a:cxnLst/>
            <a:rect r="r" b="b" t="t" l="l"/>
            <a:pathLst>
              <a:path h="7888308" w="6733254">
                <a:moveTo>
                  <a:pt x="0" y="0"/>
                </a:moveTo>
                <a:lnTo>
                  <a:pt x="6733254" y="0"/>
                </a:lnTo>
                <a:lnTo>
                  <a:pt x="6733254" y="7888308"/>
                </a:lnTo>
                <a:lnTo>
                  <a:pt x="0" y="7888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4662">
            <a:off x="1284112" y="651160"/>
            <a:ext cx="15719776" cy="8838157"/>
          </a:xfrm>
          <a:custGeom>
            <a:avLst/>
            <a:gdLst/>
            <a:ahLst/>
            <a:cxnLst/>
            <a:rect r="r" b="b" t="t" l="l"/>
            <a:pathLst>
              <a:path h="8838157" w="15719776">
                <a:moveTo>
                  <a:pt x="0" y="0"/>
                </a:moveTo>
                <a:lnTo>
                  <a:pt x="15719776" y="0"/>
                </a:lnTo>
                <a:lnTo>
                  <a:pt x="15719776" y="8838157"/>
                </a:lnTo>
                <a:lnTo>
                  <a:pt x="0" y="8838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92963" y="6542039"/>
            <a:ext cx="13902075" cy="1888303"/>
          </a:xfrm>
          <a:custGeom>
            <a:avLst/>
            <a:gdLst/>
            <a:ahLst/>
            <a:cxnLst/>
            <a:rect r="r" b="b" t="t" l="l"/>
            <a:pathLst>
              <a:path h="1888303" w="13902075">
                <a:moveTo>
                  <a:pt x="0" y="0"/>
                </a:moveTo>
                <a:lnTo>
                  <a:pt x="13902074" y="0"/>
                </a:lnTo>
                <a:lnTo>
                  <a:pt x="13902074" y="1888303"/>
                </a:lnTo>
                <a:lnTo>
                  <a:pt x="0" y="1888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02465">
            <a:off x="2533701" y="5705360"/>
            <a:ext cx="7315200" cy="1291230"/>
          </a:xfrm>
          <a:custGeom>
            <a:avLst/>
            <a:gdLst/>
            <a:ahLst/>
            <a:cxnLst/>
            <a:rect r="r" b="b" t="t" l="l"/>
            <a:pathLst>
              <a:path h="1291230" w="7315200">
                <a:moveTo>
                  <a:pt x="0" y="0"/>
                </a:moveTo>
                <a:lnTo>
                  <a:pt x="7315200" y="0"/>
                </a:lnTo>
                <a:lnTo>
                  <a:pt x="7315200" y="1291230"/>
                </a:lnTo>
                <a:lnTo>
                  <a:pt x="0" y="1291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415034" y="1222283"/>
            <a:ext cx="15446798" cy="4151629"/>
          </a:xfrm>
          <a:prstGeom prst="rect">
            <a:avLst/>
          </a:prstGeom>
        </p:spPr>
        <p:txBody>
          <a:bodyPr anchor="t" rtlCol="false" tIns="0" lIns="0" bIns="0" rIns="0">
            <a:spAutoFit/>
          </a:bodyPr>
          <a:lstStyle/>
          <a:p>
            <a:pPr algn="ctr">
              <a:lnSpc>
                <a:spcPts val="14559"/>
              </a:lnSpc>
            </a:pPr>
            <a:r>
              <a:rPr lang="en-US" sz="15999">
                <a:solidFill>
                  <a:srgbClr val="F6E7D8"/>
                </a:solidFill>
                <a:latin typeface="Bugaki"/>
              </a:rPr>
              <a:t>Tugas Minggu 10</a:t>
            </a:r>
          </a:p>
        </p:txBody>
      </p:sp>
      <p:sp>
        <p:nvSpPr>
          <p:cNvPr name="TextBox 8" id="8"/>
          <p:cNvSpPr txBox="true"/>
          <p:nvPr/>
        </p:nvSpPr>
        <p:spPr>
          <a:xfrm rot="0">
            <a:off x="3244170" y="6037735"/>
            <a:ext cx="5894263" cy="826576"/>
          </a:xfrm>
          <a:prstGeom prst="rect">
            <a:avLst/>
          </a:prstGeom>
        </p:spPr>
        <p:txBody>
          <a:bodyPr anchor="t" rtlCol="false" tIns="0" lIns="0" bIns="0" rIns="0">
            <a:spAutoFit/>
          </a:bodyPr>
          <a:lstStyle/>
          <a:p>
            <a:pPr algn="ctr">
              <a:lnSpc>
                <a:spcPts val="5888"/>
              </a:lnSpc>
            </a:pPr>
            <a:r>
              <a:rPr lang="en-US" sz="6768" spc="406">
                <a:solidFill>
                  <a:srgbClr val="F6E7D8"/>
                </a:solidFill>
                <a:latin typeface="Kollektif Bold"/>
              </a:rPr>
              <a:t>IPPL A</a:t>
            </a:r>
          </a:p>
        </p:txBody>
      </p:sp>
      <p:sp>
        <p:nvSpPr>
          <p:cNvPr name="TextBox 9" id="9"/>
          <p:cNvSpPr txBox="true"/>
          <p:nvPr/>
        </p:nvSpPr>
        <p:spPr>
          <a:xfrm rot="0">
            <a:off x="1636916" y="7002003"/>
            <a:ext cx="15014168" cy="863600"/>
          </a:xfrm>
          <a:prstGeom prst="rect">
            <a:avLst/>
          </a:prstGeom>
        </p:spPr>
        <p:txBody>
          <a:bodyPr anchor="t" rtlCol="false" tIns="0" lIns="0" bIns="0" rIns="0">
            <a:spAutoFit/>
          </a:bodyPr>
          <a:lstStyle/>
          <a:p>
            <a:pPr algn="ctr">
              <a:lnSpc>
                <a:spcPts val="7000"/>
              </a:lnSpc>
              <a:spcBef>
                <a:spcPct val="0"/>
              </a:spcBef>
            </a:pPr>
            <a:r>
              <a:rPr lang="en-US" sz="5000" spc="125">
                <a:solidFill>
                  <a:srgbClr val="F6E7D8"/>
                </a:solidFill>
                <a:latin typeface="Kollektif"/>
              </a:rPr>
              <a:t>Control Flow Graph dan Cyclomatic Complexity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85030"/>
            <a:ext cx="6911163" cy="8229600"/>
          </a:xfrm>
          <a:custGeom>
            <a:avLst/>
            <a:gdLst/>
            <a:ahLst/>
            <a:cxnLst/>
            <a:rect r="r" b="b" t="t" l="l"/>
            <a:pathLst>
              <a:path h="8229600" w="6911163">
                <a:moveTo>
                  <a:pt x="0" y="0"/>
                </a:moveTo>
                <a:lnTo>
                  <a:pt x="6911163" y="0"/>
                </a:lnTo>
                <a:lnTo>
                  <a:pt x="691116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459965" y="2299267"/>
            <a:ext cx="2529609" cy="2784159"/>
          </a:xfrm>
          <a:custGeom>
            <a:avLst/>
            <a:gdLst/>
            <a:ahLst/>
            <a:cxnLst/>
            <a:rect r="r" b="b" t="t" l="l"/>
            <a:pathLst>
              <a:path h="2784159" w="2529609">
                <a:moveTo>
                  <a:pt x="0" y="0"/>
                </a:moveTo>
                <a:lnTo>
                  <a:pt x="2529609" y="0"/>
                </a:lnTo>
                <a:lnTo>
                  <a:pt x="2529609" y="2784159"/>
                </a:lnTo>
                <a:lnTo>
                  <a:pt x="0" y="2784159"/>
                </a:lnTo>
                <a:lnTo>
                  <a:pt x="0" y="0"/>
                </a:lnTo>
                <a:close/>
              </a:path>
            </a:pathLst>
          </a:custGeom>
          <a:blipFill>
            <a:blip r:embed="rId3"/>
            <a:stretch>
              <a:fillRect l="-4930" t="-4199" r="-4622" b="-4199"/>
            </a:stretch>
          </a:blipFill>
        </p:spPr>
      </p:sp>
      <p:sp>
        <p:nvSpPr>
          <p:cNvPr name="Freeform 4" id="4"/>
          <p:cNvSpPr/>
          <p:nvPr/>
        </p:nvSpPr>
        <p:spPr>
          <a:xfrm flipH="false" flipV="false" rot="0">
            <a:off x="11665799" y="2325636"/>
            <a:ext cx="2500922" cy="2795743"/>
          </a:xfrm>
          <a:custGeom>
            <a:avLst/>
            <a:gdLst/>
            <a:ahLst/>
            <a:cxnLst/>
            <a:rect r="r" b="b" t="t" l="l"/>
            <a:pathLst>
              <a:path h="2795743" w="2500922">
                <a:moveTo>
                  <a:pt x="0" y="0"/>
                </a:moveTo>
                <a:lnTo>
                  <a:pt x="2500923" y="0"/>
                </a:lnTo>
                <a:lnTo>
                  <a:pt x="2500923" y="2795743"/>
                </a:lnTo>
                <a:lnTo>
                  <a:pt x="0" y="2795743"/>
                </a:lnTo>
                <a:lnTo>
                  <a:pt x="0" y="0"/>
                </a:lnTo>
                <a:close/>
              </a:path>
            </a:pathLst>
          </a:custGeom>
          <a:blipFill>
            <a:blip r:embed="rId4"/>
            <a:stretch>
              <a:fillRect l="-2316" t="-1934" r="-2007" b="-2287"/>
            </a:stretch>
          </a:blipFill>
        </p:spPr>
      </p:sp>
      <p:sp>
        <p:nvSpPr>
          <p:cNvPr name="Freeform 5" id="5"/>
          <p:cNvSpPr/>
          <p:nvPr/>
        </p:nvSpPr>
        <p:spPr>
          <a:xfrm flipH="false" flipV="false" rot="0">
            <a:off x="11412462" y="6126167"/>
            <a:ext cx="3002531" cy="2566930"/>
          </a:xfrm>
          <a:custGeom>
            <a:avLst/>
            <a:gdLst/>
            <a:ahLst/>
            <a:cxnLst/>
            <a:rect r="r" b="b" t="t" l="l"/>
            <a:pathLst>
              <a:path h="2566930" w="3002531">
                <a:moveTo>
                  <a:pt x="0" y="0"/>
                </a:moveTo>
                <a:lnTo>
                  <a:pt x="3002531" y="0"/>
                </a:lnTo>
                <a:lnTo>
                  <a:pt x="3002531" y="2566929"/>
                </a:lnTo>
                <a:lnTo>
                  <a:pt x="0" y="2566929"/>
                </a:lnTo>
                <a:lnTo>
                  <a:pt x="0" y="0"/>
                </a:lnTo>
                <a:close/>
              </a:path>
            </a:pathLst>
          </a:custGeom>
          <a:blipFill>
            <a:blip r:embed="rId5"/>
            <a:stretch>
              <a:fillRect l="-2742" t="-4277" r="-2742" b="-3208"/>
            </a:stretch>
          </a:blipFill>
        </p:spPr>
      </p:sp>
      <p:sp>
        <p:nvSpPr>
          <p:cNvPr name="Freeform 6" id="6"/>
          <p:cNvSpPr/>
          <p:nvPr/>
        </p:nvSpPr>
        <p:spPr>
          <a:xfrm flipH="false" flipV="false" rot="0">
            <a:off x="14841132" y="2325636"/>
            <a:ext cx="2555330" cy="2795743"/>
          </a:xfrm>
          <a:custGeom>
            <a:avLst/>
            <a:gdLst/>
            <a:ahLst/>
            <a:cxnLst/>
            <a:rect r="r" b="b" t="t" l="l"/>
            <a:pathLst>
              <a:path h="2795743" w="2555330">
                <a:moveTo>
                  <a:pt x="0" y="0"/>
                </a:moveTo>
                <a:lnTo>
                  <a:pt x="2555330" y="0"/>
                </a:lnTo>
                <a:lnTo>
                  <a:pt x="2555330" y="2795743"/>
                </a:lnTo>
                <a:lnTo>
                  <a:pt x="0" y="2795743"/>
                </a:lnTo>
                <a:lnTo>
                  <a:pt x="0" y="0"/>
                </a:lnTo>
                <a:close/>
              </a:path>
            </a:pathLst>
          </a:custGeom>
          <a:blipFill>
            <a:blip r:embed="rId6"/>
            <a:stretch>
              <a:fillRect l="-1962" t="-1655" r="-3439" b="-965"/>
            </a:stretch>
          </a:blipFill>
        </p:spPr>
      </p:sp>
      <p:sp>
        <p:nvSpPr>
          <p:cNvPr name="Freeform 7" id="7"/>
          <p:cNvSpPr/>
          <p:nvPr/>
        </p:nvSpPr>
        <p:spPr>
          <a:xfrm flipH="false" flipV="false" rot="0">
            <a:off x="14650094" y="6118464"/>
            <a:ext cx="2937406" cy="2582335"/>
          </a:xfrm>
          <a:custGeom>
            <a:avLst/>
            <a:gdLst/>
            <a:ahLst/>
            <a:cxnLst/>
            <a:rect r="r" b="b" t="t" l="l"/>
            <a:pathLst>
              <a:path h="2582335" w="2937406">
                <a:moveTo>
                  <a:pt x="0" y="0"/>
                </a:moveTo>
                <a:lnTo>
                  <a:pt x="2937406" y="0"/>
                </a:lnTo>
                <a:lnTo>
                  <a:pt x="2937406" y="2582335"/>
                </a:lnTo>
                <a:lnTo>
                  <a:pt x="0" y="2582335"/>
                </a:lnTo>
                <a:lnTo>
                  <a:pt x="0" y="0"/>
                </a:lnTo>
                <a:close/>
              </a:path>
            </a:pathLst>
          </a:custGeom>
          <a:blipFill>
            <a:blip r:embed="rId7"/>
            <a:stretch>
              <a:fillRect l="0" t="0" r="0" b="0"/>
            </a:stretch>
          </a:blipFill>
        </p:spPr>
      </p:sp>
      <p:sp>
        <p:nvSpPr>
          <p:cNvPr name="TextBox 8" id="8"/>
          <p:cNvSpPr txBox="true"/>
          <p:nvPr/>
        </p:nvSpPr>
        <p:spPr>
          <a:xfrm rot="0">
            <a:off x="131710" y="418550"/>
            <a:ext cx="8512121" cy="966641"/>
          </a:xfrm>
          <a:prstGeom prst="rect">
            <a:avLst/>
          </a:prstGeom>
        </p:spPr>
        <p:txBody>
          <a:bodyPr anchor="t" rtlCol="false" tIns="0" lIns="0" bIns="0" rIns="0">
            <a:spAutoFit/>
          </a:bodyPr>
          <a:lstStyle/>
          <a:p>
            <a:pPr algn="ctr">
              <a:lnSpc>
                <a:spcPts val="7184"/>
              </a:lnSpc>
              <a:spcBef>
                <a:spcPct val="0"/>
              </a:spcBef>
            </a:pPr>
            <a:r>
              <a:rPr lang="en-US" sz="5131" spc="128">
                <a:solidFill>
                  <a:srgbClr val="6599C7"/>
                </a:solidFill>
                <a:latin typeface="Bugaki"/>
              </a:rPr>
              <a:t>Code</a:t>
            </a:r>
          </a:p>
        </p:txBody>
      </p:sp>
      <p:sp>
        <p:nvSpPr>
          <p:cNvPr name="TextBox 9" id="9"/>
          <p:cNvSpPr txBox="true"/>
          <p:nvPr/>
        </p:nvSpPr>
        <p:spPr>
          <a:xfrm rot="0">
            <a:off x="8643830" y="418550"/>
            <a:ext cx="8512121" cy="966480"/>
          </a:xfrm>
          <a:prstGeom prst="rect">
            <a:avLst/>
          </a:prstGeom>
        </p:spPr>
        <p:txBody>
          <a:bodyPr anchor="t" rtlCol="false" tIns="0" lIns="0" bIns="0" rIns="0">
            <a:spAutoFit/>
          </a:bodyPr>
          <a:lstStyle/>
          <a:p>
            <a:pPr algn="ctr">
              <a:lnSpc>
                <a:spcPts val="7184"/>
              </a:lnSpc>
              <a:spcBef>
                <a:spcPct val="0"/>
              </a:spcBef>
            </a:pPr>
            <a:r>
              <a:rPr lang="en-US" sz="5131" spc="128">
                <a:solidFill>
                  <a:srgbClr val="6599C7"/>
                </a:solidFill>
                <a:latin typeface="Bugaki"/>
              </a:rPr>
              <a:t>Hasil Output</a:t>
            </a:r>
          </a:p>
        </p:txBody>
      </p:sp>
      <p:sp>
        <p:nvSpPr>
          <p:cNvPr name="AutoShape 10" id="10"/>
          <p:cNvSpPr/>
          <p:nvPr/>
        </p:nvSpPr>
        <p:spPr>
          <a:xfrm flipH="true">
            <a:off x="12913728" y="5121379"/>
            <a:ext cx="2533" cy="1004787"/>
          </a:xfrm>
          <a:prstGeom prst="line">
            <a:avLst/>
          </a:prstGeom>
          <a:ln cap="flat" w="38100">
            <a:solidFill>
              <a:srgbClr val="000000"/>
            </a:solidFill>
            <a:prstDash val="solid"/>
            <a:headEnd type="none" len="sm" w="sm"/>
            <a:tailEnd type="triangle" len="med" w="lg"/>
          </a:ln>
        </p:spPr>
      </p:sp>
      <p:sp>
        <p:nvSpPr>
          <p:cNvPr name="AutoShape 11" id="11"/>
          <p:cNvSpPr/>
          <p:nvPr/>
        </p:nvSpPr>
        <p:spPr>
          <a:xfrm>
            <a:off x="16099747" y="5128676"/>
            <a:ext cx="19050" cy="989788"/>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5570819" y="2052588"/>
            <a:ext cx="7146363" cy="6181823"/>
          </a:xfrm>
          <a:custGeom>
            <a:avLst/>
            <a:gdLst/>
            <a:ahLst/>
            <a:cxnLst/>
            <a:rect r="r" b="b" t="t" l="l"/>
            <a:pathLst>
              <a:path h="6181823" w="7146363">
                <a:moveTo>
                  <a:pt x="0" y="0"/>
                </a:moveTo>
                <a:lnTo>
                  <a:pt x="7146362" y="0"/>
                </a:lnTo>
                <a:lnTo>
                  <a:pt x="7146362" y="6181824"/>
                </a:lnTo>
                <a:lnTo>
                  <a:pt x="0" y="6181824"/>
                </a:lnTo>
                <a:lnTo>
                  <a:pt x="0" y="0"/>
                </a:lnTo>
                <a:close/>
              </a:path>
            </a:pathLst>
          </a:custGeom>
          <a:blipFill>
            <a:blip r:embed="rId2"/>
            <a:stretch>
              <a:fillRect l="0" t="0" r="0" b="0"/>
            </a:stretch>
          </a:blipFill>
        </p:spPr>
      </p:sp>
      <p:sp>
        <p:nvSpPr>
          <p:cNvPr name="TextBox 3" id="3"/>
          <p:cNvSpPr txBox="true"/>
          <p:nvPr/>
        </p:nvSpPr>
        <p:spPr>
          <a:xfrm rot="0">
            <a:off x="4887940" y="222816"/>
            <a:ext cx="8512121" cy="966641"/>
          </a:xfrm>
          <a:prstGeom prst="rect">
            <a:avLst/>
          </a:prstGeom>
        </p:spPr>
        <p:txBody>
          <a:bodyPr anchor="t" rtlCol="false" tIns="0" lIns="0" bIns="0" rIns="0">
            <a:spAutoFit/>
          </a:bodyPr>
          <a:lstStyle/>
          <a:p>
            <a:pPr algn="ctr">
              <a:lnSpc>
                <a:spcPts val="7184"/>
              </a:lnSpc>
              <a:spcBef>
                <a:spcPct val="0"/>
              </a:spcBef>
            </a:pPr>
            <a:r>
              <a:rPr lang="en-US" sz="5131" spc="128">
                <a:solidFill>
                  <a:srgbClr val="6599C7"/>
                </a:solidFill>
                <a:latin typeface="Bugaki"/>
              </a:rPr>
              <a:t> Flow Graph </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1515538" y="8567012"/>
            <a:ext cx="7146363" cy="887095"/>
          </a:xfrm>
          <a:prstGeom prst="rect">
            <a:avLst/>
          </a:prstGeom>
        </p:spPr>
        <p:txBody>
          <a:bodyPr anchor="t" rtlCol="false" tIns="0" lIns="0" bIns="0" rIns="0">
            <a:spAutoFit/>
          </a:bodyPr>
          <a:lstStyle/>
          <a:p>
            <a:pPr algn="ctr">
              <a:lnSpc>
                <a:spcPts val="72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445293" y="-388919"/>
            <a:ext cx="12494430" cy="12494430"/>
          </a:xfrm>
          <a:custGeom>
            <a:avLst/>
            <a:gdLst/>
            <a:ahLst/>
            <a:cxnLst/>
            <a:rect r="r" b="b" t="t" l="l"/>
            <a:pathLst>
              <a:path h="12494430" w="12494430">
                <a:moveTo>
                  <a:pt x="0" y="0"/>
                </a:moveTo>
                <a:lnTo>
                  <a:pt x="12494430" y="0"/>
                </a:lnTo>
                <a:lnTo>
                  <a:pt x="12494430" y="12494430"/>
                </a:lnTo>
                <a:lnTo>
                  <a:pt x="0" y="12494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9186" y="1028700"/>
            <a:ext cx="13667029" cy="8931257"/>
          </a:xfrm>
          <a:custGeom>
            <a:avLst/>
            <a:gdLst/>
            <a:ahLst/>
            <a:cxnLst/>
            <a:rect r="r" b="b" t="t" l="l"/>
            <a:pathLst>
              <a:path h="8931257" w="13667029">
                <a:moveTo>
                  <a:pt x="0" y="0"/>
                </a:moveTo>
                <a:lnTo>
                  <a:pt x="13667029" y="0"/>
                </a:lnTo>
                <a:lnTo>
                  <a:pt x="13667029" y="8931257"/>
                </a:lnTo>
                <a:lnTo>
                  <a:pt x="0" y="8931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2351" y="1028700"/>
            <a:ext cx="7315200" cy="2851454"/>
          </a:xfrm>
          <a:custGeom>
            <a:avLst/>
            <a:gdLst/>
            <a:ahLst/>
            <a:cxnLst/>
            <a:rect r="r" b="b" t="t" l="l"/>
            <a:pathLst>
              <a:path h="2851454" w="7315200">
                <a:moveTo>
                  <a:pt x="0" y="0"/>
                </a:moveTo>
                <a:lnTo>
                  <a:pt x="7315200" y="0"/>
                </a:lnTo>
                <a:lnTo>
                  <a:pt x="7315200" y="2851454"/>
                </a:lnTo>
                <a:lnTo>
                  <a:pt x="0" y="2851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927597" y="-144226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732229" y="1028700"/>
            <a:ext cx="10390737" cy="10698313"/>
          </a:xfrm>
          <a:custGeom>
            <a:avLst/>
            <a:gdLst/>
            <a:ahLst/>
            <a:cxnLst/>
            <a:rect r="r" b="b" t="t" l="l"/>
            <a:pathLst>
              <a:path h="10698313" w="10390737">
                <a:moveTo>
                  <a:pt x="10390736" y="0"/>
                </a:moveTo>
                <a:lnTo>
                  <a:pt x="0" y="0"/>
                </a:lnTo>
                <a:lnTo>
                  <a:pt x="0" y="10698313"/>
                </a:lnTo>
                <a:lnTo>
                  <a:pt x="10390736" y="10698313"/>
                </a:lnTo>
                <a:lnTo>
                  <a:pt x="10390736" y="0"/>
                </a:lnTo>
                <a:close/>
              </a:path>
            </a:pathLst>
          </a:custGeom>
          <a:blipFill>
            <a:blip r:embed="rId10"/>
            <a:stretch>
              <a:fillRect l="0" t="0" r="0" b="0"/>
            </a:stretch>
          </a:blipFill>
        </p:spPr>
      </p:sp>
      <p:sp>
        <p:nvSpPr>
          <p:cNvPr name="TextBox 7" id="7"/>
          <p:cNvSpPr txBox="true"/>
          <p:nvPr/>
        </p:nvSpPr>
        <p:spPr>
          <a:xfrm rot="0">
            <a:off x="1465380" y="1177565"/>
            <a:ext cx="5509141" cy="1465101"/>
          </a:xfrm>
          <a:prstGeom prst="rect">
            <a:avLst/>
          </a:prstGeom>
        </p:spPr>
        <p:txBody>
          <a:bodyPr anchor="t" rtlCol="false" tIns="0" lIns="0" bIns="0" rIns="0">
            <a:spAutoFit/>
          </a:bodyPr>
          <a:lstStyle/>
          <a:p>
            <a:pPr algn="ctr">
              <a:lnSpc>
                <a:spcPts val="5312"/>
              </a:lnSpc>
            </a:pPr>
            <a:r>
              <a:rPr lang="en-US" sz="5011">
                <a:solidFill>
                  <a:srgbClr val="303030"/>
                </a:solidFill>
                <a:latin typeface="Bugaki"/>
              </a:rPr>
              <a:t>Cyclomatic Complexity</a:t>
            </a:r>
          </a:p>
        </p:txBody>
      </p:sp>
      <p:sp>
        <p:nvSpPr>
          <p:cNvPr name="TextBox 8" id="8"/>
          <p:cNvSpPr txBox="true"/>
          <p:nvPr/>
        </p:nvSpPr>
        <p:spPr>
          <a:xfrm rot="0">
            <a:off x="1279973" y="3813479"/>
            <a:ext cx="9664130" cy="3973720"/>
          </a:xfrm>
          <a:prstGeom prst="rect">
            <a:avLst/>
          </a:prstGeom>
        </p:spPr>
        <p:txBody>
          <a:bodyPr anchor="t" rtlCol="false" tIns="0" lIns="0" bIns="0" rIns="0">
            <a:spAutoFit/>
          </a:bodyPr>
          <a:lstStyle/>
          <a:p>
            <a:pPr>
              <a:lnSpc>
                <a:spcPts val="3936"/>
              </a:lnSpc>
              <a:spcBef>
                <a:spcPct val="0"/>
              </a:spcBef>
            </a:pPr>
            <a:r>
              <a:rPr lang="en-US" sz="2811" spc="70">
                <a:solidFill>
                  <a:srgbClr val="FFFFFF"/>
                </a:solidFill>
                <a:latin typeface="Kollektif"/>
              </a:rPr>
              <a:t>U</a:t>
            </a:r>
            <a:r>
              <a:rPr lang="en-US" sz="2811" spc="70">
                <a:solidFill>
                  <a:srgbClr val="FFFFFF"/>
                </a:solidFill>
                <a:latin typeface="Kollektif"/>
              </a:rPr>
              <a:t>ntuk menghitung Cyclomatic Complexity (CC), kita dapat menggunakan rumus V(G) = E - N + 2P, di mana:</a:t>
            </a:r>
          </a:p>
          <a:p>
            <a:pPr marL="607044" indent="-303522" lvl="1">
              <a:lnSpc>
                <a:spcPts val="3936"/>
              </a:lnSpc>
              <a:spcBef>
                <a:spcPct val="0"/>
              </a:spcBef>
              <a:buFont typeface="Arial"/>
              <a:buChar char="•"/>
            </a:pPr>
            <a:r>
              <a:rPr lang="en-US" sz="2811" spc="70">
                <a:solidFill>
                  <a:srgbClr val="FFFFFF"/>
                </a:solidFill>
                <a:latin typeface="Kollektif"/>
              </a:rPr>
              <a:t>E adalah jumlah tepi dalam CFG (8 dalam hal ini).</a:t>
            </a:r>
          </a:p>
          <a:p>
            <a:pPr marL="607044" indent="-303522" lvl="1">
              <a:lnSpc>
                <a:spcPts val="3936"/>
              </a:lnSpc>
              <a:spcBef>
                <a:spcPct val="0"/>
              </a:spcBef>
              <a:buFont typeface="Arial"/>
              <a:buChar char="•"/>
            </a:pPr>
            <a:r>
              <a:rPr lang="en-US" sz="2811" spc="70">
                <a:solidFill>
                  <a:srgbClr val="FFFFFF"/>
                </a:solidFill>
                <a:latin typeface="Kollektif"/>
              </a:rPr>
              <a:t>N adalah jumlah simpul dalam CFG (8 dalam hal ini).</a:t>
            </a:r>
          </a:p>
          <a:p>
            <a:pPr marL="607044" indent="-303522" lvl="1">
              <a:lnSpc>
                <a:spcPts val="3936"/>
              </a:lnSpc>
              <a:spcBef>
                <a:spcPct val="0"/>
              </a:spcBef>
              <a:buFont typeface="Arial"/>
              <a:buChar char="•"/>
            </a:pPr>
            <a:r>
              <a:rPr lang="en-US" sz="2811" spc="70">
                <a:solidFill>
                  <a:srgbClr val="FFFFFF"/>
                </a:solidFill>
                <a:latin typeface="Kollektif"/>
              </a:rPr>
              <a:t>P adalah jumlah komponen terhubung (biasanya 1 karena program berjalan sebagai satu kesatuan).</a:t>
            </a:r>
          </a:p>
          <a:p>
            <a:pPr>
              <a:lnSpc>
                <a:spcPts val="3936"/>
              </a:lnSpc>
              <a:spcBef>
                <a:spcPct val="0"/>
              </a:spcBef>
            </a:pPr>
            <a:r>
              <a:rPr lang="en-US" sz="2811" spc="70">
                <a:solidFill>
                  <a:srgbClr val="FFFFFF"/>
                </a:solidFill>
                <a:latin typeface="Kollektif"/>
              </a:rPr>
              <a:t>Jadi, CC = 8 - 8 + 2 * 1 = 2.</a:t>
            </a:r>
          </a:p>
          <a:p>
            <a:pPr>
              <a:lnSpc>
                <a:spcPts val="393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445293" y="-388919"/>
            <a:ext cx="12494430" cy="12494430"/>
          </a:xfrm>
          <a:custGeom>
            <a:avLst/>
            <a:gdLst/>
            <a:ahLst/>
            <a:cxnLst/>
            <a:rect r="r" b="b" t="t" l="l"/>
            <a:pathLst>
              <a:path h="12494430" w="12494430">
                <a:moveTo>
                  <a:pt x="0" y="0"/>
                </a:moveTo>
                <a:lnTo>
                  <a:pt x="12494430" y="0"/>
                </a:lnTo>
                <a:lnTo>
                  <a:pt x="12494430" y="12494430"/>
                </a:lnTo>
                <a:lnTo>
                  <a:pt x="0" y="12494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9186" y="1028700"/>
            <a:ext cx="13667029" cy="8931257"/>
          </a:xfrm>
          <a:custGeom>
            <a:avLst/>
            <a:gdLst/>
            <a:ahLst/>
            <a:cxnLst/>
            <a:rect r="r" b="b" t="t" l="l"/>
            <a:pathLst>
              <a:path h="8931257" w="13667029">
                <a:moveTo>
                  <a:pt x="0" y="0"/>
                </a:moveTo>
                <a:lnTo>
                  <a:pt x="13667029" y="0"/>
                </a:lnTo>
                <a:lnTo>
                  <a:pt x="13667029" y="8931257"/>
                </a:lnTo>
                <a:lnTo>
                  <a:pt x="0" y="8931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2351" y="1028700"/>
            <a:ext cx="7315200" cy="2851454"/>
          </a:xfrm>
          <a:custGeom>
            <a:avLst/>
            <a:gdLst/>
            <a:ahLst/>
            <a:cxnLst/>
            <a:rect r="r" b="b" t="t" l="l"/>
            <a:pathLst>
              <a:path h="2851454" w="7315200">
                <a:moveTo>
                  <a:pt x="0" y="0"/>
                </a:moveTo>
                <a:lnTo>
                  <a:pt x="7315200" y="0"/>
                </a:lnTo>
                <a:lnTo>
                  <a:pt x="7315200" y="2851454"/>
                </a:lnTo>
                <a:lnTo>
                  <a:pt x="0" y="2851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927597" y="-144226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0732229" y="1028700"/>
            <a:ext cx="10390737" cy="10698313"/>
          </a:xfrm>
          <a:custGeom>
            <a:avLst/>
            <a:gdLst/>
            <a:ahLst/>
            <a:cxnLst/>
            <a:rect r="r" b="b" t="t" l="l"/>
            <a:pathLst>
              <a:path h="10698313" w="10390737">
                <a:moveTo>
                  <a:pt x="10390736" y="0"/>
                </a:moveTo>
                <a:lnTo>
                  <a:pt x="0" y="0"/>
                </a:lnTo>
                <a:lnTo>
                  <a:pt x="0" y="10698313"/>
                </a:lnTo>
                <a:lnTo>
                  <a:pt x="10390736" y="10698313"/>
                </a:lnTo>
                <a:lnTo>
                  <a:pt x="10390736" y="0"/>
                </a:lnTo>
                <a:close/>
              </a:path>
            </a:pathLst>
          </a:custGeom>
          <a:blipFill>
            <a:blip r:embed="rId10"/>
            <a:stretch>
              <a:fillRect l="0" t="0" r="0" b="0"/>
            </a:stretch>
          </a:blipFill>
        </p:spPr>
      </p:sp>
      <p:sp>
        <p:nvSpPr>
          <p:cNvPr name="TextBox 7" id="7"/>
          <p:cNvSpPr txBox="true"/>
          <p:nvPr/>
        </p:nvSpPr>
        <p:spPr>
          <a:xfrm rot="0">
            <a:off x="1465380" y="1177565"/>
            <a:ext cx="5509141" cy="1465101"/>
          </a:xfrm>
          <a:prstGeom prst="rect">
            <a:avLst/>
          </a:prstGeom>
        </p:spPr>
        <p:txBody>
          <a:bodyPr anchor="t" rtlCol="false" tIns="0" lIns="0" bIns="0" rIns="0">
            <a:spAutoFit/>
          </a:bodyPr>
          <a:lstStyle/>
          <a:p>
            <a:pPr algn="ctr">
              <a:lnSpc>
                <a:spcPts val="5312"/>
              </a:lnSpc>
            </a:pPr>
            <a:r>
              <a:rPr lang="en-US" sz="5011">
                <a:solidFill>
                  <a:srgbClr val="303030"/>
                </a:solidFill>
                <a:latin typeface="Bugaki"/>
              </a:rPr>
              <a:t>Cyclomatic Complexity</a:t>
            </a:r>
          </a:p>
        </p:txBody>
      </p:sp>
      <p:sp>
        <p:nvSpPr>
          <p:cNvPr name="TextBox 8" id="8"/>
          <p:cNvSpPr txBox="true"/>
          <p:nvPr/>
        </p:nvSpPr>
        <p:spPr>
          <a:xfrm rot="0">
            <a:off x="969857" y="3813479"/>
            <a:ext cx="9664130" cy="1481158"/>
          </a:xfrm>
          <a:prstGeom prst="rect">
            <a:avLst/>
          </a:prstGeom>
        </p:spPr>
        <p:txBody>
          <a:bodyPr anchor="t" rtlCol="false" tIns="0" lIns="0" bIns="0" rIns="0">
            <a:spAutoFit/>
          </a:bodyPr>
          <a:lstStyle/>
          <a:p>
            <a:pPr>
              <a:lnSpc>
                <a:spcPts val="3936"/>
              </a:lnSpc>
            </a:pPr>
            <a:r>
              <a:rPr lang="en-US" sz="2811" spc="70">
                <a:solidFill>
                  <a:srgbClr val="FFFFFF"/>
                </a:solidFill>
                <a:latin typeface="Kollektif"/>
              </a:rPr>
              <a:t>2 Jalur yang didapat dari Cyclomatic Complexity yaitu :</a:t>
            </a:r>
          </a:p>
          <a:p>
            <a:pPr marL="607044" indent="-303522" lvl="1">
              <a:lnSpc>
                <a:spcPts val="3936"/>
              </a:lnSpc>
              <a:buFont typeface="Arial"/>
              <a:buChar char="•"/>
            </a:pPr>
            <a:r>
              <a:rPr lang="en-US" sz="2811" spc="70">
                <a:solidFill>
                  <a:srgbClr val="FFFFFF"/>
                </a:solidFill>
                <a:latin typeface="Kollektif"/>
              </a:rPr>
              <a:t>1-2-3-4-5-8 (skenario login berhasil)</a:t>
            </a:r>
          </a:p>
          <a:p>
            <a:pPr marL="607044" indent="-303522" lvl="1">
              <a:lnSpc>
                <a:spcPts val="3936"/>
              </a:lnSpc>
              <a:buFont typeface="Arial"/>
              <a:buChar char="•"/>
            </a:pPr>
            <a:r>
              <a:rPr lang="en-US" sz="2811" spc="70">
                <a:solidFill>
                  <a:srgbClr val="FFFFFF"/>
                </a:solidFill>
                <a:latin typeface="Kollektif"/>
              </a:rPr>
              <a:t>1-2-3-6-7-8 (skenario login gagal)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3831002" y="-3108803"/>
            <a:ext cx="18288000" cy="19721613"/>
          </a:xfrm>
          <a:custGeom>
            <a:avLst/>
            <a:gdLst/>
            <a:ahLst/>
            <a:cxnLst/>
            <a:rect r="r" b="b" t="t" l="l"/>
            <a:pathLst>
              <a:path h="19721613" w="18288000">
                <a:moveTo>
                  <a:pt x="0" y="0"/>
                </a:moveTo>
                <a:lnTo>
                  <a:pt x="18288000" y="0"/>
                </a:lnTo>
                <a:lnTo>
                  <a:pt x="18288000" y="19721613"/>
                </a:lnTo>
                <a:lnTo>
                  <a:pt x="0" y="19721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96565" y="104729"/>
            <a:ext cx="13364041" cy="10390542"/>
          </a:xfrm>
          <a:custGeom>
            <a:avLst/>
            <a:gdLst/>
            <a:ahLst/>
            <a:cxnLst/>
            <a:rect r="r" b="b" t="t" l="l"/>
            <a:pathLst>
              <a:path h="10390542" w="13364041">
                <a:moveTo>
                  <a:pt x="0" y="0"/>
                </a:moveTo>
                <a:lnTo>
                  <a:pt x="13364041" y="0"/>
                </a:lnTo>
                <a:lnTo>
                  <a:pt x="13364041" y="10390541"/>
                </a:lnTo>
                <a:lnTo>
                  <a:pt x="0" y="10390541"/>
                </a:lnTo>
                <a:lnTo>
                  <a:pt x="0" y="0"/>
                </a:lnTo>
                <a:close/>
              </a:path>
            </a:pathLst>
          </a:custGeom>
          <a:blipFill>
            <a:blip r:embed="rId4"/>
            <a:stretch>
              <a:fillRect l="0" t="0" r="0" b="0"/>
            </a:stretch>
          </a:blipFill>
        </p:spPr>
      </p:sp>
      <p:sp>
        <p:nvSpPr>
          <p:cNvPr name="Freeform 4" id="4"/>
          <p:cNvSpPr/>
          <p:nvPr/>
        </p:nvSpPr>
        <p:spPr>
          <a:xfrm flipH="false" flipV="false" rot="0">
            <a:off x="-4711406" y="2901663"/>
            <a:ext cx="19347299" cy="6668084"/>
          </a:xfrm>
          <a:custGeom>
            <a:avLst/>
            <a:gdLst/>
            <a:ahLst/>
            <a:cxnLst/>
            <a:rect r="r" b="b" t="t" l="l"/>
            <a:pathLst>
              <a:path h="6668084" w="19347299">
                <a:moveTo>
                  <a:pt x="0" y="0"/>
                </a:moveTo>
                <a:lnTo>
                  <a:pt x="19347299" y="0"/>
                </a:lnTo>
                <a:lnTo>
                  <a:pt x="19347299" y="6668084"/>
                </a:lnTo>
                <a:lnTo>
                  <a:pt x="0" y="6668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15755" y="1930034"/>
            <a:ext cx="9465753" cy="1670831"/>
          </a:xfrm>
          <a:custGeom>
            <a:avLst/>
            <a:gdLst/>
            <a:ahLst/>
            <a:cxnLst/>
            <a:rect r="r" b="b" t="t" l="l"/>
            <a:pathLst>
              <a:path h="1670831" w="9465753">
                <a:moveTo>
                  <a:pt x="0" y="0"/>
                </a:moveTo>
                <a:lnTo>
                  <a:pt x="9465753" y="0"/>
                </a:lnTo>
                <a:lnTo>
                  <a:pt x="9465753" y="1670831"/>
                </a:lnTo>
                <a:lnTo>
                  <a:pt x="0" y="16708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489" y="1434166"/>
            <a:ext cx="3263907" cy="1453550"/>
          </a:xfrm>
          <a:custGeom>
            <a:avLst/>
            <a:gdLst/>
            <a:ahLst/>
            <a:cxnLst/>
            <a:rect r="r" b="b" t="t" l="l"/>
            <a:pathLst>
              <a:path h="1453550" w="3263907">
                <a:moveTo>
                  <a:pt x="0" y="0"/>
                </a:moveTo>
                <a:lnTo>
                  <a:pt x="3263907" y="0"/>
                </a:lnTo>
                <a:lnTo>
                  <a:pt x="3263907" y="1453551"/>
                </a:lnTo>
                <a:lnTo>
                  <a:pt x="0" y="14535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522591" y="8644224"/>
            <a:ext cx="4156472" cy="1851046"/>
          </a:xfrm>
          <a:custGeom>
            <a:avLst/>
            <a:gdLst/>
            <a:ahLst/>
            <a:cxnLst/>
            <a:rect r="r" b="b" t="t" l="l"/>
            <a:pathLst>
              <a:path h="1851046" w="4156472">
                <a:moveTo>
                  <a:pt x="0" y="0"/>
                </a:moveTo>
                <a:lnTo>
                  <a:pt x="4156472" y="0"/>
                </a:lnTo>
                <a:lnTo>
                  <a:pt x="4156472" y="1851046"/>
                </a:lnTo>
                <a:lnTo>
                  <a:pt x="0" y="18510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675131" y="2082634"/>
            <a:ext cx="6347001" cy="1136960"/>
          </a:xfrm>
          <a:prstGeom prst="rect">
            <a:avLst/>
          </a:prstGeom>
        </p:spPr>
        <p:txBody>
          <a:bodyPr anchor="t" rtlCol="false" tIns="0" lIns="0" bIns="0" rIns="0">
            <a:spAutoFit/>
          </a:bodyPr>
          <a:lstStyle/>
          <a:p>
            <a:pPr algn="ctr">
              <a:lnSpc>
                <a:spcPts val="8408"/>
              </a:lnSpc>
              <a:spcBef>
                <a:spcPct val="0"/>
              </a:spcBef>
            </a:pPr>
            <a:r>
              <a:rPr lang="en-US" sz="6006" spc="150">
                <a:solidFill>
                  <a:srgbClr val="303030"/>
                </a:solidFill>
                <a:latin typeface="Bugaki"/>
              </a:rPr>
              <a:t>Kesimpulan</a:t>
            </a:r>
          </a:p>
        </p:txBody>
      </p:sp>
      <p:sp>
        <p:nvSpPr>
          <p:cNvPr name="TextBox 9" id="9"/>
          <p:cNvSpPr txBox="true"/>
          <p:nvPr/>
        </p:nvSpPr>
        <p:spPr>
          <a:xfrm rot="0">
            <a:off x="1028700" y="4112175"/>
            <a:ext cx="11728743" cy="3079094"/>
          </a:xfrm>
          <a:prstGeom prst="rect">
            <a:avLst/>
          </a:prstGeom>
        </p:spPr>
        <p:txBody>
          <a:bodyPr anchor="t" rtlCol="false" tIns="0" lIns="0" bIns="0" rIns="0">
            <a:spAutoFit/>
          </a:bodyPr>
          <a:lstStyle/>
          <a:p>
            <a:pPr>
              <a:lnSpc>
                <a:spcPts val="4061"/>
              </a:lnSpc>
              <a:spcBef>
                <a:spcPct val="0"/>
              </a:spcBef>
            </a:pPr>
            <a:r>
              <a:rPr lang="en-US" sz="2900" spc="72">
                <a:solidFill>
                  <a:srgbClr val="FFFFFF"/>
                </a:solidFill>
                <a:latin typeface="Kollektif"/>
              </a:rPr>
              <a:t>Cyclomatic Complexity dari kode di atas adalah 2, yang menunjukkan bahwa ada dua jalur yang berbeda dalam aliran kontrol kode tersebut. Biasanya, nilai CC menggambarkan kompleksitas kode dan digunakan untuk mengidentifikasi tingkat pengujian yang diperlukan. Semakin tinggi nilai CC, semakin kompleks kode, dan semakin banyak pengujian yang diperlukan.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3396870" y="6509331"/>
            <a:ext cx="3263907" cy="1453550"/>
          </a:xfrm>
          <a:custGeom>
            <a:avLst/>
            <a:gdLst/>
            <a:ahLst/>
            <a:cxnLst/>
            <a:rect r="r" b="b" t="t" l="l"/>
            <a:pathLst>
              <a:path h="1453550" w="3263907">
                <a:moveTo>
                  <a:pt x="0" y="0"/>
                </a:moveTo>
                <a:lnTo>
                  <a:pt x="3263907" y="0"/>
                </a:lnTo>
                <a:lnTo>
                  <a:pt x="3263907" y="1453550"/>
                </a:lnTo>
                <a:lnTo>
                  <a:pt x="0" y="1453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57739" y="1928752"/>
            <a:ext cx="3263907" cy="1453550"/>
          </a:xfrm>
          <a:custGeom>
            <a:avLst/>
            <a:gdLst/>
            <a:ahLst/>
            <a:cxnLst/>
            <a:rect r="r" b="b" t="t" l="l"/>
            <a:pathLst>
              <a:path h="1453550" w="3263907">
                <a:moveTo>
                  <a:pt x="0" y="0"/>
                </a:moveTo>
                <a:lnTo>
                  <a:pt x="3263906" y="0"/>
                </a:lnTo>
                <a:lnTo>
                  <a:pt x="3263906" y="1453551"/>
                </a:lnTo>
                <a:lnTo>
                  <a:pt x="0" y="14535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73549" y="2154637"/>
            <a:ext cx="11940901" cy="5977726"/>
          </a:xfrm>
          <a:custGeom>
            <a:avLst/>
            <a:gdLst/>
            <a:ahLst/>
            <a:cxnLst/>
            <a:rect r="r" b="b" t="t" l="l"/>
            <a:pathLst>
              <a:path h="5977726" w="11940901">
                <a:moveTo>
                  <a:pt x="0" y="0"/>
                </a:moveTo>
                <a:lnTo>
                  <a:pt x="11940902" y="0"/>
                </a:lnTo>
                <a:lnTo>
                  <a:pt x="11940902" y="5977726"/>
                </a:lnTo>
                <a:lnTo>
                  <a:pt x="0" y="5977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337499" y="3184244"/>
            <a:ext cx="13613002" cy="4051861"/>
          </a:xfrm>
          <a:prstGeom prst="rect">
            <a:avLst/>
          </a:prstGeom>
        </p:spPr>
        <p:txBody>
          <a:bodyPr anchor="t" rtlCol="false" tIns="0" lIns="0" bIns="0" rIns="0">
            <a:spAutoFit/>
          </a:bodyPr>
          <a:lstStyle/>
          <a:p>
            <a:pPr algn="ctr">
              <a:lnSpc>
                <a:spcPts val="14224"/>
              </a:lnSpc>
            </a:pPr>
            <a:r>
              <a:rPr lang="en-US" sz="15631">
                <a:solidFill>
                  <a:srgbClr val="303030"/>
                </a:solidFill>
                <a:latin typeface="Bugaki"/>
              </a:rPr>
              <a:t>Terima</a:t>
            </a:r>
          </a:p>
          <a:p>
            <a:pPr algn="ctr">
              <a:lnSpc>
                <a:spcPts val="14224"/>
              </a:lnSpc>
            </a:pPr>
            <a:r>
              <a:rPr lang="en-US" sz="15631">
                <a:solidFill>
                  <a:srgbClr val="303030"/>
                </a:solidFill>
                <a:latin typeface="Bugaki"/>
              </a:rPr>
              <a:t>Kasih.</a:t>
            </a:r>
          </a:p>
        </p:txBody>
      </p:sp>
      <p:sp>
        <p:nvSpPr>
          <p:cNvPr name="Freeform 6" id="6"/>
          <p:cNvSpPr/>
          <p:nvPr/>
        </p:nvSpPr>
        <p:spPr>
          <a:xfrm flipH="false" flipV="false" rot="0">
            <a:off x="3914694" y="2394531"/>
            <a:ext cx="3712770" cy="4114800"/>
          </a:xfrm>
          <a:custGeom>
            <a:avLst/>
            <a:gdLst/>
            <a:ahLst/>
            <a:cxnLst/>
            <a:rect r="r" b="b" t="t" l="l"/>
            <a:pathLst>
              <a:path h="4114800" w="3712770">
                <a:moveTo>
                  <a:pt x="0" y="0"/>
                </a:moveTo>
                <a:lnTo>
                  <a:pt x="3712770" y="0"/>
                </a:lnTo>
                <a:lnTo>
                  <a:pt x="37127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301000" y="2769001"/>
            <a:ext cx="1282236" cy="1226603"/>
          </a:xfrm>
          <a:custGeom>
            <a:avLst/>
            <a:gdLst/>
            <a:ahLst/>
            <a:cxnLst/>
            <a:rect r="r" b="b" t="t" l="l"/>
            <a:pathLst>
              <a:path h="1226603" w="1282236">
                <a:moveTo>
                  <a:pt x="0" y="0"/>
                </a:moveTo>
                <a:lnTo>
                  <a:pt x="1282235" y="0"/>
                </a:lnTo>
                <a:lnTo>
                  <a:pt x="1282235" y="1226604"/>
                </a:lnTo>
                <a:lnTo>
                  <a:pt x="0" y="12266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137647" y="2342746"/>
            <a:ext cx="891177" cy="852511"/>
          </a:xfrm>
          <a:custGeom>
            <a:avLst/>
            <a:gdLst/>
            <a:ahLst/>
            <a:cxnLst/>
            <a:rect r="r" b="b" t="t" l="l"/>
            <a:pathLst>
              <a:path h="852511" w="891177">
                <a:moveTo>
                  <a:pt x="0" y="0"/>
                </a:moveTo>
                <a:lnTo>
                  <a:pt x="891177" y="0"/>
                </a:lnTo>
                <a:lnTo>
                  <a:pt x="891177" y="852511"/>
                </a:lnTo>
                <a:lnTo>
                  <a:pt x="0" y="8525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4751482" y="-4677823"/>
            <a:ext cx="7980856" cy="7984156"/>
          </a:xfrm>
          <a:custGeom>
            <a:avLst/>
            <a:gdLst/>
            <a:ahLst/>
            <a:cxnLst/>
            <a:rect r="r" b="b" t="t" l="l"/>
            <a:pathLst>
              <a:path h="7984156" w="7980856">
                <a:moveTo>
                  <a:pt x="0" y="0"/>
                </a:moveTo>
                <a:lnTo>
                  <a:pt x="7980855" y="0"/>
                </a:lnTo>
                <a:lnTo>
                  <a:pt x="7980855" y="7984156"/>
                </a:lnTo>
                <a:lnTo>
                  <a:pt x="0" y="798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57410" y="7019573"/>
            <a:ext cx="7980856" cy="7984156"/>
          </a:xfrm>
          <a:custGeom>
            <a:avLst/>
            <a:gdLst/>
            <a:ahLst/>
            <a:cxnLst/>
            <a:rect r="r" b="b" t="t" l="l"/>
            <a:pathLst>
              <a:path h="7984156" w="7980856">
                <a:moveTo>
                  <a:pt x="0" y="0"/>
                </a:moveTo>
                <a:lnTo>
                  <a:pt x="7980855" y="0"/>
                </a:lnTo>
                <a:lnTo>
                  <a:pt x="7980855" y="7984156"/>
                </a:lnTo>
                <a:lnTo>
                  <a:pt x="0" y="798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467575"/>
            <a:ext cx="6410339" cy="1834109"/>
          </a:xfrm>
          <a:custGeom>
            <a:avLst/>
            <a:gdLst/>
            <a:ahLst/>
            <a:cxnLst/>
            <a:rect r="r" b="b" t="t" l="l"/>
            <a:pathLst>
              <a:path h="1834109" w="6410339">
                <a:moveTo>
                  <a:pt x="0" y="0"/>
                </a:moveTo>
                <a:lnTo>
                  <a:pt x="6410339" y="0"/>
                </a:lnTo>
                <a:lnTo>
                  <a:pt x="6410339" y="1834108"/>
                </a:lnTo>
                <a:lnTo>
                  <a:pt x="0" y="18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55474" y="-2365115"/>
            <a:ext cx="5291039" cy="4114800"/>
          </a:xfrm>
          <a:custGeom>
            <a:avLst/>
            <a:gdLst/>
            <a:ahLst/>
            <a:cxnLst/>
            <a:rect r="r" b="b" t="t" l="l"/>
            <a:pathLst>
              <a:path h="4114800" w="5291039">
                <a:moveTo>
                  <a:pt x="0" y="0"/>
                </a:moveTo>
                <a:lnTo>
                  <a:pt x="5291039" y="0"/>
                </a:lnTo>
                <a:lnTo>
                  <a:pt x="52910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46564" y="7599744"/>
            <a:ext cx="5291039" cy="4114800"/>
          </a:xfrm>
          <a:custGeom>
            <a:avLst/>
            <a:gdLst/>
            <a:ahLst/>
            <a:cxnLst/>
            <a:rect r="r" b="b" t="t" l="l"/>
            <a:pathLst>
              <a:path h="4114800" w="5291039">
                <a:moveTo>
                  <a:pt x="0" y="0"/>
                </a:moveTo>
                <a:lnTo>
                  <a:pt x="5291039" y="0"/>
                </a:lnTo>
                <a:lnTo>
                  <a:pt x="52910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71461" y="1123950"/>
            <a:ext cx="10485620" cy="1633504"/>
          </a:xfrm>
          <a:prstGeom prst="rect">
            <a:avLst/>
          </a:prstGeom>
        </p:spPr>
        <p:txBody>
          <a:bodyPr anchor="t" rtlCol="false" tIns="0" lIns="0" bIns="0" rIns="0">
            <a:spAutoFit/>
          </a:bodyPr>
          <a:lstStyle/>
          <a:p>
            <a:pPr algn="ctr">
              <a:lnSpc>
                <a:spcPts val="10330"/>
              </a:lnSpc>
            </a:pPr>
            <a:r>
              <a:rPr lang="en-US" sz="11351">
                <a:solidFill>
                  <a:srgbClr val="6599C7"/>
                </a:solidFill>
                <a:latin typeface="Bugaki"/>
              </a:rPr>
              <a:t>Kelompok 9</a:t>
            </a:r>
          </a:p>
        </p:txBody>
      </p:sp>
      <p:sp>
        <p:nvSpPr>
          <p:cNvPr name="TextBox 8" id="8"/>
          <p:cNvSpPr txBox="true"/>
          <p:nvPr/>
        </p:nvSpPr>
        <p:spPr>
          <a:xfrm rot="0">
            <a:off x="1155253" y="3595848"/>
            <a:ext cx="6157232" cy="1393825"/>
          </a:xfrm>
          <a:prstGeom prst="rect">
            <a:avLst/>
          </a:prstGeom>
        </p:spPr>
        <p:txBody>
          <a:bodyPr anchor="t" rtlCol="false" tIns="0" lIns="0" bIns="0" rIns="0">
            <a:spAutoFit/>
          </a:bodyPr>
          <a:lstStyle/>
          <a:p>
            <a:pPr algn="ctr">
              <a:lnSpc>
                <a:spcPts val="5600"/>
              </a:lnSpc>
            </a:pPr>
            <a:r>
              <a:rPr lang="en-US" sz="4000" spc="100">
                <a:solidFill>
                  <a:srgbClr val="F6E7D8"/>
                </a:solidFill>
                <a:latin typeface="Kollektif"/>
              </a:rPr>
              <a:t>Septavia Navis</a:t>
            </a:r>
          </a:p>
          <a:p>
            <a:pPr algn="ctr">
              <a:lnSpc>
                <a:spcPts val="5600"/>
              </a:lnSpc>
              <a:spcBef>
                <a:spcPct val="0"/>
              </a:spcBef>
            </a:pPr>
            <a:r>
              <a:rPr lang="en-US" sz="4000" spc="100">
                <a:solidFill>
                  <a:srgbClr val="F6E7D8"/>
                </a:solidFill>
                <a:latin typeface="Kollektif"/>
              </a:rPr>
              <a:t>212410103039</a:t>
            </a:r>
          </a:p>
        </p:txBody>
      </p:sp>
      <p:sp>
        <p:nvSpPr>
          <p:cNvPr name="Freeform 9" id="9"/>
          <p:cNvSpPr/>
          <p:nvPr/>
        </p:nvSpPr>
        <p:spPr>
          <a:xfrm flipH="false" flipV="false" rot="0">
            <a:off x="10722408" y="3467575"/>
            <a:ext cx="6410339" cy="1834109"/>
          </a:xfrm>
          <a:custGeom>
            <a:avLst/>
            <a:gdLst/>
            <a:ahLst/>
            <a:cxnLst/>
            <a:rect r="r" b="b" t="t" l="l"/>
            <a:pathLst>
              <a:path h="1834109" w="6410339">
                <a:moveTo>
                  <a:pt x="0" y="0"/>
                </a:moveTo>
                <a:lnTo>
                  <a:pt x="6410339" y="0"/>
                </a:lnTo>
                <a:lnTo>
                  <a:pt x="6410339" y="1834108"/>
                </a:lnTo>
                <a:lnTo>
                  <a:pt x="0" y="18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848961" y="3595848"/>
            <a:ext cx="6157232" cy="1393825"/>
          </a:xfrm>
          <a:prstGeom prst="rect">
            <a:avLst/>
          </a:prstGeom>
        </p:spPr>
        <p:txBody>
          <a:bodyPr anchor="t" rtlCol="false" tIns="0" lIns="0" bIns="0" rIns="0">
            <a:spAutoFit/>
          </a:bodyPr>
          <a:lstStyle/>
          <a:p>
            <a:pPr algn="ctr">
              <a:lnSpc>
                <a:spcPts val="5600"/>
              </a:lnSpc>
            </a:pPr>
            <a:r>
              <a:rPr lang="en-US" sz="4000" spc="100">
                <a:solidFill>
                  <a:srgbClr val="F6E7D8"/>
                </a:solidFill>
                <a:latin typeface="Kollektif"/>
              </a:rPr>
              <a:t>Angelia Margaretha</a:t>
            </a:r>
          </a:p>
          <a:p>
            <a:pPr algn="ctr">
              <a:lnSpc>
                <a:spcPts val="5600"/>
              </a:lnSpc>
              <a:spcBef>
                <a:spcPct val="0"/>
              </a:spcBef>
            </a:pPr>
            <a:r>
              <a:rPr lang="en-US" sz="4000" spc="100">
                <a:solidFill>
                  <a:srgbClr val="F6E7D8"/>
                </a:solidFill>
                <a:latin typeface="Kollektif"/>
              </a:rPr>
              <a:t>212410103046</a:t>
            </a:r>
          </a:p>
        </p:txBody>
      </p:sp>
      <p:sp>
        <p:nvSpPr>
          <p:cNvPr name="Freeform 11" id="11"/>
          <p:cNvSpPr/>
          <p:nvPr/>
        </p:nvSpPr>
        <p:spPr>
          <a:xfrm flipH="false" flipV="false" rot="0">
            <a:off x="1028700" y="7375186"/>
            <a:ext cx="6410339" cy="1834109"/>
          </a:xfrm>
          <a:custGeom>
            <a:avLst/>
            <a:gdLst/>
            <a:ahLst/>
            <a:cxnLst/>
            <a:rect r="r" b="b" t="t" l="l"/>
            <a:pathLst>
              <a:path h="1834109" w="6410339">
                <a:moveTo>
                  <a:pt x="0" y="0"/>
                </a:moveTo>
                <a:lnTo>
                  <a:pt x="6410339" y="0"/>
                </a:lnTo>
                <a:lnTo>
                  <a:pt x="6410339" y="1834108"/>
                </a:lnTo>
                <a:lnTo>
                  <a:pt x="0" y="18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155253" y="7503459"/>
            <a:ext cx="6157232" cy="1393825"/>
          </a:xfrm>
          <a:prstGeom prst="rect">
            <a:avLst/>
          </a:prstGeom>
        </p:spPr>
        <p:txBody>
          <a:bodyPr anchor="t" rtlCol="false" tIns="0" lIns="0" bIns="0" rIns="0">
            <a:spAutoFit/>
          </a:bodyPr>
          <a:lstStyle/>
          <a:p>
            <a:pPr algn="ctr">
              <a:lnSpc>
                <a:spcPts val="5600"/>
              </a:lnSpc>
            </a:pPr>
            <a:r>
              <a:rPr lang="en-US" sz="4000" spc="100">
                <a:solidFill>
                  <a:srgbClr val="F6E7D8"/>
                </a:solidFill>
                <a:latin typeface="Kollektif"/>
              </a:rPr>
              <a:t>Yulianto Rizky Kusumo</a:t>
            </a:r>
          </a:p>
          <a:p>
            <a:pPr algn="ctr">
              <a:lnSpc>
                <a:spcPts val="5600"/>
              </a:lnSpc>
              <a:spcBef>
                <a:spcPct val="0"/>
              </a:spcBef>
            </a:pPr>
            <a:r>
              <a:rPr lang="en-US" sz="4000" spc="100">
                <a:solidFill>
                  <a:srgbClr val="F6E7D8"/>
                </a:solidFill>
                <a:latin typeface="Kollektif"/>
              </a:rPr>
              <a:t>212410103081</a:t>
            </a:r>
          </a:p>
        </p:txBody>
      </p:sp>
      <p:sp>
        <p:nvSpPr>
          <p:cNvPr name="Freeform 13" id="13"/>
          <p:cNvSpPr/>
          <p:nvPr/>
        </p:nvSpPr>
        <p:spPr>
          <a:xfrm flipH="false" flipV="false" rot="0">
            <a:off x="10848961" y="7424191"/>
            <a:ext cx="6410339" cy="1834109"/>
          </a:xfrm>
          <a:custGeom>
            <a:avLst/>
            <a:gdLst/>
            <a:ahLst/>
            <a:cxnLst/>
            <a:rect r="r" b="b" t="t" l="l"/>
            <a:pathLst>
              <a:path h="1834109" w="6410339">
                <a:moveTo>
                  <a:pt x="0" y="0"/>
                </a:moveTo>
                <a:lnTo>
                  <a:pt x="6410339" y="0"/>
                </a:lnTo>
                <a:lnTo>
                  <a:pt x="6410339" y="1834109"/>
                </a:lnTo>
                <a:lnTo>
                  <a:pt x="0" y="1834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975514" y="7552465"/>
            <a:ext cx="6157232" cy="1393825"/>
          </a:xfrm>
          <a:prstGeom prst="rect">
            <a:avLst/>
          </a:prstGeom>
        </p:spPr>
        <p:txBody>
          <a:bodyPr anchor="t" rtlCol="false" tIns="0" lIns="0" bIns="0" rIns="0">
            <a:spAutoFit/>
          </a:bodyPr>
          <a:lstStyle/>
          <a:p>
            <a:pPr algn="ctr">
              <a:lnSpc>
                <a:spcPts val="5600"/>
              </a:lnSpc>
            </a:pPr>
            <a:r>
              <a:rPr lang="en-US" sz="4000" spc="100">
                <a:solidFill>
                  <a:srgbClr val="F6E7D8"/>
                </a:solidFill>
                <a:latin typeface="Kollektif"/>
              </a:rPr>
              <a:t>Dejan Putra Pratama</a:t>
            </a:r>
          </a:p>
          <a:p>
            <a:pPr algn="ctr">
              <a:lnSpc>
                <a:spcPts val="5600"/>
              </a:lnSpc>
              <a:spcBef>
                <a:spcPct val="0"/>
              </a:spcBef>
            </a:pPr>
            <a:r>
              <a:rPr lang="en-US" sz="4000" spc="100">
                <a:solidFill>
                  <a:srgbClr val="F6E7D8"/>
                </a:solidFill>
                <a:latin typeface="Kollektif"/>
              </a:rPr>
              <a:t>212410103102</a:t>
            </a:r>
          </a:p>
        </p:txBody>
      </p:sp>
      <p:sp>
        <p:nvSpPr>
          <p:cNvPr name="Freeform 15" id="15"/>
          <p:cNvSpPr/>
          <p:nvPr/>
        </p:nvSpPr>
        <p:spPr>
          <a:xfrm flipH="false" flipV="false" rot="0">
            <a:off x="5938831" y="5421380"/>
            <a:ext cx="6410339" cy="1834109"/>
          </a:xfrm>
          <a:custGeom>
            <a:avLst/>
            <a:gdLst/>
            <a:ahLst/>
            <a:cxnLst/>
            <a:rect r="r" b="b" t="t" l="l"/>
            <a:pathLst>
              <a:path h="1834109" w="6410339">
                <a:moveTo>
                  <a:pt x="0" y="0"/>
                </a:moveTo>
                <a:lnTo>
                  <a:pt x="6410338" y="0"/>
                </a:lnTo>
                <a:lnTo>
                  <a:pt x="6410338" y="1834109"/>
                </a:lnTo>
                <a:lnTo>
                  <a:pt x="0" y="1834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065384" y="5549654"/>
            <a:ext cx="6157232" cy="1393825"/>
          </a:xfrm>
          <a:prstGeom prst="rect">
            <a:avLst/>
          </a:prstGeom>
        </p:spPr>
        <p:txBody>
          <a:bodyPr anchor="t" rtlCol="false" tIns="0" lIns="0" bIns="0" rIns="0">
            <a:spAutoFit/>
          </a:bodyPr>
          <a:lstStyle/>
          <a:p>
            <a:pPr algn="ctr">
              <a:lnSpc>
                <a:spcPts val="5600"/>
              </a:lnSpc>
            </a:pPr>
            <a:r>
              <a:rPr lang="en-US" sz="4000" spc="100">
                <a:solidFill>
                  <a:srgbClr val="F6E7D8"/>
                </a:solidFill>
                <a:latin typeface="Kollektif"/>
              </a:rPr>
              <a:t>Leonardus Virmus</a:t>
            </a:r>
          </a:p>
          <a:p>
            <a:pPr algn="ctr">
              <a:lnSpc>
                <a:spcPts val="5600"/>
              </a:lnSpc>
              <a:spcBef>
                <a:spcPct val="0"/>
              </a:spcBef>
            </a:pPr>
            <a:r>
              <a:rPr lang="en-US" sz="4000" spc="100">
                <a:solidFill>
                  <a:srgbClr val="F6E7D8"/>
                </a:solidFill>
                <a:latin typeface="Kollektif"/>
              </a:rPr>
              <a:t>212410103051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871197" y="-1006531"/>
            <a:ext cx="12907827" cy="12907827"/>
          </a:xfrm>
          <a:custGeom>
            <a:avLst/>
            <a:gdLst/>
            <a:ahLst/>
            <a:cxnLst/>
            <a:rect r="r" b="b" t="t" l="l"/>
            <a:pathLst>
              <a:path h="12907827" w="12907827">
                <a:moveTo>
                  <a:pt x="0" y="0"/>
                </a:moveTo>
                <a:lnTo>
                  <a:pt x="12907827" y="0"/>
                </a:lnTo>
                <a:lnTo>
                  <a:pt x="12907827" y="12907826"/>
                </a:lnTo>
                <a:lnTo>
                  <a:pt x="0" y="1290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24697" y="-1310413"/>
            <a:ext cx="12907827" cy="12907827"/>
          </a:xfrm>
          <a:custGeom>
            <a:avLst/>
            <a:gdLst/>
            <a:ahLst/>
            <a:cxnLst/>
            <a:rect r="r" b="b" t="t" l="l"/>
            <a:pathLst>
              <a:path h="12907827" w="12907827">
                <a:moveTo>
                  <a:pt x="0" y="0"/>
                </a:moveTo>
                <a:lnTo>
                  <a:pt x="12907827" y="0"/>
                </a:lnTo>
                <a:lnTo>
                  <a:pt x="12907827" y="12907826"/>
                </a:lnTo>
                <a:lnTo>
                  <a:pt x="0" y="1290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03497" y="7940102"/>
            <a:ext cx="4082033" cy="4114800"/>
          </a:xfrm>
          <a:custGeom>
            <a:avLst/>
            <a:gdLst/>
            <a:ahLst/>
            <a:cxnLst/>
            <a:rect r="r" b="b" t="t" l="l"/>
            <a:pathLst>
              <a:path h="4114800" w="4082033">
                <a:moveTo>
                  <a:pt x="0" y="0"/>
                </a:moveTo>
                <a:lnTo>
                  <a:pt x="4082033" y="0"/>
                </a:lnTo>
                <a:lnTo>
                  <a:pt x="408203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96577" y="-1006531"/>
            <a:ext cx="4082033" cy="4114800"/>
          </a:xfrm>
          <a:custGeom>
            <a:avLst/>
            <a:gdLst/>
            <a:ahLst/>
            <a:cxnLst/>
            <a:rect r="r" b="b" t="t" l="l"/>
            <a:pathLst>
              <a:path h="4114800" w="4082033">
                <a:moveTo>
                  <a:pt x="0" y="0"/>
                </a:moveTo>
                <a:lnTo>
                  <a:pt x="4082034" y="0"/>
                </a:lnTo>
                <a:lnTo>
                  <a:pt x="40820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4855" y="1845065"/>
            <a:ext cx="7939448" cy="8152437"/>
          </a:xfrm>
          <a:custGeom>
            <a:avLst/>
            <a:gdLst/>
            <a:ahLst/>
            <a:cxnLst/>
            <a:rect r="r" b="b" t="t" l="l"/>
            <a:pathLst>
              <a:path h="8152437" w="7939448">
                <a:moveTo>
                  <a:pt x="0" y="0"/>
                </a:moveTo>
                <a:lnTo>
                  <a:pt x="7939448" y="0"/>
                </a:lnTo>
                <a:lnTo>
                  <a:pt x="7939448" y="8152437"/>
                </a:lnTo>
                <a:lnTo>
                  <a:pt x="0" y="8152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76251" y="1845065"/>
            <a:ext cx="7939448" cy="8152437"/>
          </a:xfrm>
          <a:custGeom>
            <a:avLst/>
            <a:gdLst/>
            <a:ahLst/>
            <a:cxnLst/>
            <a:rect r="r" b="b" t="t" l="l"/>
            <a:pathLst>
              <a:path h="8152437" w="7939448">
                <a:moveTo>
                  <a:pt x="0" y="0"/>
                </a:moveTo>
                <a:lnTo>
                  <a:pt x="7939448" y="0"/>
                </a:lnTo>
                <a:lnTo>
                  <a:pt x="7939448" y="8152437"/>
                </a:lnTo>
                <a:lnTo>
                  <a:pt x="0" y="8152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243496" y="395832"/>
            <a:ext cx="9054011" cy="12596885"/>
          </a:xfrm>
          <a:custGeom>
            <a:avLst/>
            <a:gdLst/>
            <a:ahLst/>
            <a:cxnLst/>
            <a:rect r="r" b="b" t="t" l="l"/>
            <a:pathLst>
              <a:path h="12596885" w="9054011">
                <a:moveTo>
                  <a:pt x="0" y="0"/>
                </a:moveTo>
                <a:lnTo>
                  <a:pt x="9054011" y="0"/>
                </a:lnTo>
                <a:lnTo>
                  <a:pt x="9054011" y="12596885"/>
                </a:lnTo>
                <a:lnTo>
                  <a:pt x="0" y="12596885"/>
                </a:lnTo>
                <a:lnTo>
                  <a:pt x="0" y="0"/>
                </a:lnTo>
                <a:close/>
              </a:path>
            </a:pathLst>
          </a:custGeom>
          <a:blipFill>
            <a:blip r:embed="rId10"/>
            <a:stretch>
              <a:fillRect l="0" t="0" r="0" b="0"/>
            </a:stretch>
          </a:blipFill>
        </p:spPr>
      </p:sp>
      <p:sp>
        <p:nvSpPr>
          <p:cNvPr name="Freeform 9" id="9"/>
          <p:cNvSpPr/>
          <p:nvPr/>
        </p:nvSpPr>
        <p:spPr>
          <a:xfrm flipH="false" flipV="false" rot="0">
            <a:off x="3092439" y="605972"/>
            <a:ext cx="7835676" cy="3266616"/>
          </a:xfrm>
          <a:custGeom>
            <a:avLst/>
            <a:gdLst/>
            <a:ahLst/>
            <a:cxnLst/>
            <a:rect r="r" b="b" t="t" l="l"/>
            <a:pathLst>
              <a:path h="3266616" w="7835676">
                <a:moveTo>
                  <a:pt x="0" y="0"/>
                </a:moveTo>
                <a:lnTo>
                  <a:pt x="7835676" y="0"/>
                </a:lnTo>
                <a:lnTo>
                  <a:pt x="7835676" y="3266615"/>
                </a:lnTo>
                <a:lnTo>
                  <a:pt x="0" y="32666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745646" y="832754"/>
            <a:ext cx="8033646" cy="2555875"/>
          </a:xfrm>
          <a:prstGeom prst="rect">
            <a:avLst/>
          </a:prstGeom>
        </p:spPr>
        <p:txBody>
          <a:bodyPr anchor="t" rtlCol="false" tIns="0" lIns="0" bIns="0" rIns="0">
            <a:spAutoFit/>
          </a:bodyPr>
          <a:lstStyle/>
          <a:p>
            <a:pPr algn="ctr">
              <a:lnSpc>
                <a:spcPts val="9799"/>
              </a:lnSpc>
              <a:spcBef>
                <a:spcPct val="0"/>
              </a:spcBef>
            </a:pPr>
            <a:r>
              <a:rPr lang="en-US" sz="6999" spc="174">
                <a:solidFill>
                  <a:srgbClr val="231F20"/>
                </a:solidFill>
                <a:latin typeface="Bugaki"/>
              </a:rPr>
              <a:t>Control Flow Graph</a:t>
            </a:r>
          </a:p>
        </p:txBody>
      </p:sp>
      <p:sp>
        <p:nvSpPr>
          <p:cNvPr name="TextBox 11" id="11"/>
          <p:cNvSpPr txBox="true"/>
          <p:nvPr/>
        </p:nvSpPr>
        <p:spPr>
          <a:xfrm rot="0">
            <a:off x="1141852" y="3796387"/>
            <a:ext cx="11241235" cy="4254673"/>
          </a:xfrm>
          <a:prstGeom prst="rect">
            <a:avLst/>
          </a:prstGeom>
        </p:spPr>
        <p:txBody>
          <a:bodyPr anchor="t" rtlCol="false" tIns="0" lIns="0" bIns="0" rIns="0">
            <a:spAutoFit/>
          </a:bodyPr>
          <a:lstStyle/>
          <a:p>
            <a:pPr>
              <a:lnSpc>
                <a:spcPts val="4864"/>
              </a:lnSpc>
            </a:pPr>
            <a:r>
              <a:rPr lang="en-US" sz="3474" spc="86">
                <a:solidFill>
                  <a:srgbClr val="FFFFFF"/>
                </a:solidFill>
                <a:latin typeface="Kollektif"/>
              </a:rPr>
              <a:t>Control Flow Graph (CFG) adalah graph berarah yang merepresentasikan aliran dari sebuah program. Setiap CFG terdiri dari nodes dan edges. Nodes merepresentasikan perintah. Sedangkan edges merepresentasikan kontrol transfer antar nodes (Watson dan McCabe 1996).</a:t>
            </a:r>
          </a:p>
          <a:p>
            <a:pPr>
              <a:lnSpc>
                <a:spcPts val="486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975024" y="-1932406"/>
            <a:ext cx="5333536" cy="5333536"/>
          </a:xfrm>
          <a:custGeom>
            <a:avLst/>
            <a:gdLst/>
            <a:ahLst/>
            <a:cxnLst/>
            <a:rect r="r" b="b" t="t" l="l"/>
            <a:pathLst>
              <a:path h="5333536" w="5333536">
                <a:moveTo>
                  <a:pt x="0" y="0"/>
                </a:moveTo>
                <a:lnTo>
                  <a:pt x="5333535" y="0"/>
                </a:lnTo>
                <a:lnTo>
                  <a:pt x="5333535" y="5333536"/>
                </a:lnTo>
                <a:lnTo>
                  <a:pt x="0" y="5333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50632" y="806158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11236" y="2973911"/>
            <a:ext cx="10408927" cy="3587457"/>
          </a:xfrm>
          <a:custGeom>
            <a:avLst/>
            <a:gdLst/>
            <a:ahLst/>
            <a:cxnLst/>
            <a:rect r="r" b="b" t="t" l="l"/>
            <a:pathLst>
              <a:path h="3587457" w="10408927">
                <a:moveTo>
                  <a:pt x="0" y="0"/>
                </a:moveTo>
                <a:lnTo>
                  <a:pt x="10408927" y="0"/>
                </a:lnTo>
                <a:lnTo>
                  <a:pt x="10408927" y="3587457"/>
                </a:lnTo>
                <a:lnTo>
                  <a:pt x="0" y="3587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793520" y="1389631"/>
            <a:ext cx="5333378" cy="7619111"/>
          </a:xfrm>
          <a:custGeom>
            <a:avLst/>
            <a:gdLst/>
            <a:ahLst/>
            <a:cxnLst/>
            <a:rect r="r" b="b" t="t" l="l"/>
            <a:pathLst>
              <a:path h="7619111" w="5333378">
                <a:moveTo>
                  <a:pt x="0" y="0"/>
                </a:moveTo>
                <a:lnTo>
                  <a:pt x="5333378" y="0"/>
                </a:lnTo>
                <a:lnTo>
                  <a:pt x="5333378" y="7619111"/>
                </a:lnTo>
                <a:lnTo>
                  <a:pt x="0" y="7619111"/>
                </a:lnTo>
                <a:lnTo>
                  <a:pt x="0" y="0"/>
                </a:lnTo>
                <a:close/>
              </a:path>
            </a:pathLst>
          </a:custGeom>
          <a:blipFill>
            <a:blip r:embed="rId6"/>
            <a:stretch>
              <a:fillRect l="0" t="0" r="0" b="0"/>
            </a:stretch>
          </a:blipFill>
        </p:spPr>
      </p:sp>
      <p:sp>
        <p:nvSpPr>
          <p:cNvPr name="Freeform 6" id="6"/>
          <p:cNvSpPr/>
          <p:nvPr/>
        </p:nvSpPr>
        <p:spPr>
          <a:xfrm flipH="false" flipV="false" rot="0">
            <a:off x="3230157" y="5612055"/>
            <a:ext cx="10355958" cy="1701034"/>
          </a:xfrm>
          <a:custGeom>
            <a:avLst/>
            <a:gdLst/>
            <a:ahLst/>
            <a:cxnLst/>
            <a:rect r="r" b="b" t="t" l="l"/>
            <a:pathLst>
              <a:path h="1701034" w="10355958">
                <a:moveTo>
                  <a:pt x="0" y="0"/>
                </a:moveTo>
                <a:lnTo>
                  <a:pt x="10355958" y="0"/>
                </a:lnTo>
                <a:lnTo>
                  <a:pt x="10355958" y="1701034"/>
                </a:lnTo>
                <a:lnTo>
                  <a:pt x="0" y="1701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878894" y="4204381"/>
            <a:ext cx="9273611" cy="1193192"/>
          </a:xfrm>
          <a:prstGeom prst="rect">
            <a:avLst/>
          </a:prstGeom>
        </p:spPr>
        <p:txBody>
          <a:bodyPr anchor="t" rtlCol="false" tIns="0" lIns="0" bIns="0" rIns="0">
            <a:spAutoFit/>
          </a:bodyPr>
          <a:lstStyle/>
          <a:p>
            <a:pPr algn="ctr">
              <a:lnSpc>
                <a:spcPts val="7528"/>
              </a:lnSpc>
            </a:pPr>
            <a:r>
              <a:rPr lang="en-US" sz="8272">
                <a:solidFill>
                  <a:srgbClr val="6599C7"/>
                </a:solidFill>
                <a:latin typeface="Bugaki"/>
              </a:rPr>
              <a:t>NOTASI</a:t>
            </a:r>
          </a:p>
        </p:txBody>
      </p:sp>
      <p:sp>
        <p:nvSpPr>
          <p:cNvPr name="TextBox 8" id="8"/>
          <p:cNvSpPr txBox="true"/>
          <p:nvPr/>
        </p:nvSpPr>
        <p:spPr>
          <a:xfrm rot="0">
            <a:off x="3568088" y="5798517"/>
            <a:ext cx="9504916" cy="1449501"/>
          </a:xfrm>
          <a:prstGeom prst="rect">
            <a:avLst/>
          </a:prstGeom>
        </p:spPr>
        <p:txBody>
          <a:bodyPr anchor="t" rtlCol="false" tIns="0" lIns="0" bIns="0" rIns="0">
            <a:spAutoFit/>
          </a:bodyPr>
          <a:lstStyle/>
          <a:p>
            <a:pPr algn="ctr">
              <a:lnSpc>
                <a:spcPts val="5895"/>
              </a:lnSpc>
              <a:spcBef>
                <a:spcPct val="0"/>
              </a:spcBef>
            </a:pPr>
            <a:r>
              <a:rPr lang="en-US" sz="4210" spc="105">
                <a:solidFill>
                  <a:srgbClr val="000000"/>
                </a:solidFill>
                <a:latin typeface="Kollektif"/>
              </a:rPr>
              <a:t>Elemen penting dalam Control Flow Graph: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514653" y="874284"/>
            <a:ext cx="5431471" cy="1554038"/>
          </a:xfrm>
          <a:custGeom>
            <a:avLst/>
            <a:gdLst/>
            <a:ahLst/>
            <a:cxnLst/>
            <a:rect r="r" b="b" t="t" l="l"/>
            <a:pathLst>
              <a:path h="1554038" w="5431471">
                <a:moveTo>
                  <a:pt x="0" y="0"/>
                </a:moveTo>
                <a:lnTo>
                  <a:pt x="5431471" y="0"/>
                </a:lnTo>
                <a:lnTo>
                  <a:pt x="5431471" y="1554038"/>
                </a:lnTo>
                <a:lnTo>
                  <a:pt x="0" y="1554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02570" y="886357"/>
            <a:ext cx="5431471" cy="1554038"/>
          </a:xfrm>
          <a:custGeom>
            <a:avLst/>
            <a:gdLst/>
            <a:ahLst/>
            <a:cxnLst/>
            <a:rect r="r" b="b" t="t" l="l"/>
            <a:pathLst>
              <a:path h="1554038" w="5431471">
                <a:moveTo>
                  <a:pt x="0" y="0"/>
                </a:moveTo>
                <a:lnTo>
                  <a:pt x="5431471" y="0"/>
                </a:lnTo>
                <a:lnTo>
                  <a:pt x="5431471" y="1554037"/>
                </a:lnTo>
                <a:lnTo>
                  <a:pt x="0" y="155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56310" y="915297"/>
            <a:ext cx="5431471" cy="1554038"/>
          </a:xfrm>
          <a:custGeom>
            <a:avLst/>
            <a:gdLst/>
            <a:ahLst/>
            <a:cxnLst/>
            <a:rect r="r" b="b" t="t" l="l"/>
            <a:pathLst>
              <a:path h="1554038" w="5431471">
                <a:moveTo>
                  <a:pt x="0" y="0"/>
                </a:moveTo>
                <a:lnTo>
                  <a:pt x="5431471" y="0"/>
                </a:lnTo>
                <a:lnTo>
                  <a:pt x="5431471" y="1554037"/>
                </a:lnTo>
                <a:lnTo>
                  <a:pt x="0" y="155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14653" y="1179707"/>
            <a:ext cx="5431471"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Node</a:t>
            </a:r>
          </a:p>
        </p:txBody>
      </p:sp>
      <p:sp>
        <p:nvSpPr>
          <p:cNvPr name="TextBox 6" id="6"/>
          <p:cNvSpPr txBox="true"/>
          <p:nvPr/>
        </p:nvSpPr>
        <p:spPr>
          <a:xfrm rot="0">
            <a:off x="6347621" y="1240838"/>
            <a:ext cx="5738820" cy="765175"/>
          </a:xfrm>
          <a:prstGeom prst="rect">
            <a:avLst/>
          </a:prstGeom>
        </p:spPr>
        <p:txBody>
          <a:bodyPr anchor="t" rtlCol="false" tIns="0" lIns="0" bIns="0" rIns="0">
            <a:spAutoFit/>
          </a:bodyPr>
          <a:lstStyle/>
          <a:p>
            <a:pPr algn="ctr">
              <a:lnSpc>
                <a:spcPts val="5600"/>
              </a:lnSpc>
              <a:spcBef>
                <a:spcPct val="0"/>
              </a:spcBef>
            </a:pPr>
            <a:r>
              <a:rPr lang="en-US" sz="4000" spc="100">
                <a:solidFill>
                  <a:srgbClr val="F6F6E9"/>
                </a:solidFill>
                <a:latin typeface="Bugaki"/>
              </a:rPr>
              <a:t>Edges </a:t>
            </a:r>
          </a:p>
        </p:txBody>
      </p:sp>
      <p:sp>
        <p:nvSpPr>
          <p:cNvPr name="TextBox 7" id="7"/>
          <p:cNvSpPr txBox="true"/>
          <p:nvPr/>
        </p:nvSpPr>
        <p:spPr>
          <a:xfrm rot="0">
            <a:off x="12536366" y="1177560"/>
            <a:ext cx="5015677"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Decision node </a:t>
            </a:r>
          </a:p>
        </p:txBody>
      </p:sp>
      <p:sp>
        <p:nvSpPr>
          <p:cNvPr name="TextBox 8" id="8"/>
          <p:cNvSpPr txBox="true"/>
          <p:nvPr/>
        </p:nvSpPr>
        <p:spPr>
          <a:xfrm rot="0">
            <a:off x="673124" y="2656984"/>
            <a:ext cx="5114528" cy="2183903"/>
          </a:xfrm>
          <a:prstGeom prst="rect">
            <a:avLst/>
          </a:prstGeom>
        </p:spPr>
        <p:txBody>
          <a:bodyPr anchor="t" rtlCol="false" tIns="0" lIns="0" bIns="0" rIns="0">
            <a:spAutoFit/>
          </a:bodyPr>
          <a:lstStyle/>
          <a:p>
            <a:pPr algn="ctr">
              <a:lnSpc>
                <a:spcPts val="3500"/>
              </a:lnSpc>
              <a:spcBef>
                <a:spcPct val="0"/>
              </a:spcBef>
            </a:pPr>
            <a:r>
              <a:rPr lang="en-US" sz="2500" spc="62">
                <a:solidFill>
                  <a:srgbClr val="000000"/>
                </a:solidFill>
                <a:latin typeface="Kollektif"/>
              </a:rPr>
              <a:t>Node dalam CFG mewakili basic block kode. Setiap node biasanya berisi serangkaian pernyataan yang dieksekusi secara berurutan tanpa adanya percabangan.</a:t>
            </a:r>
          </a:p>
        </p:txBody>
      </p:sp>
      <p:sp>
        <p:nvSpPr>
          <p:cNvPr name="TextBox 9" id="9"/>
          <p:cNvSpPr txBox="true"/>
          <p:nvPr/>
        </p:nvSpPr>
        <p:spPr>
          <a:xfrm rot="0">
            <a:off x="9217651" y="7992449"/>
            <a:ext cx="5434020"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Regions</a:t>
            </a:r>
          </a:p>
        </p:txBody>
      </p:sp>
      <p:sp>
        <p:nvSpPr>
          <p:cNvPr name="TextBox 10" id="10"/>
          <p:cNvSpPr txBox="true"/>
          <p:nvPr/>
        </p:nvSpPr>
        <p:spPr>
          <a:xfrm rot="0">
            <a:off x="3864293" y="8027694"/>
            <a:ext cx="4966657"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Junction node </a:t>
            </a:r>
          </a:p>
        </p:txBody>
      </p:sp>
      <p:sp>
        <p:nvSpPr>
          <p:cNvPr name="TextBox 11" id="11"/>
          <p:cNvSpPr txBox="true"/>
          <p:nvPr/>
        </p:nvSpPr>
        <p:spPr>
          <a:xfrm rot="0">
            <a:off x="6425928" y="2669056"/>
            <a:ext cx="5660513" cy="6126360"/>
          </a:xfrm>
          <a:prstGeom prst="rect">
            <a:avLst/>
          </a:prstGeom>
        </p:spPr>
        <p:txBody>
          <a:bodyPr anchor="t" rtlCol="false" tIns="0" lIns="0" bIns="0" rIns="0">
            <a:spAutoFit/>
          </a:bodyPr>
          <a:lstStyle/>
          <a:p>
            <a:pPr>
              <a:lnSpc>
                <a:spcPts val="3500"/>
              </a:lnSpc>
              <a:spcBef>
                <a:spcPct val="0"/>
              </a:spcBef>
            </a:pPr>
            <a:r>
              <a:rPr lang="en-US" sz="2500" spc="62">
                <a:solidFill>
                  <a:srgbClr val="000000"/>
                </a:solidFill>
                <a:latin typeface="Kollektif"/>
              </a:rPr>
              <a:t>Edge dalam CFG menggambarkan aliran kontrol antara basic block. </a:t>
            </a:r>
          </a:p>
          <a:p>
            <a:pPr>
              <a:lnSpc>
                <a:spcPts val="3500"/>
              </a:lnSpc>
              <a:spcBef>
                <a:spcPct val="0"/>
              </a:spcBef>
            </a:pPr>
            <a:r>
              <a:rPr lang="en-US" sz="2500" spc="62">
                <a:solidFill>
                  <a:srgbClr val="000000"/>
                </a:solidFill>
                <a:latin typeface="Kollektif"/>
              </a:rPr>
              <a:t>Terdapat beberapa jenis edge: </a:t>
            </a:r>
          </a:p>
          <a:p>
            <a:pPr marL="539759" indent="-269880" lvl="1">
              <a:lnSpc>
                <a:spcPts val="3500"/>
              </a:lnSpc>
              <a:buFont typeface="Arial"/>
              <a:buChar char="•"/>
            </a:pPr>
            <a:r>
              <a:rPr lang="en-US" sz="2500" spc="62">
                <a:solidFill>
                  <a:srgbClr val="000000"/>
                </a:solidFill>
                <a:latin typeface="Kollektif"/>
              </a:rPr>
              <a:t>Control Flow Edges : Mewakili aliran eksekusi berurutan dari satu basic block ke basic block lainnya.</a:t>
            </a:r>
          </a:p>
          <a:p>
            <a:pPr marL="539759" indent="-269880" lvl="1">
              <a:lnSpc>
                <a:spcPts val="3500"/>
              </a:lnSpc>
              <a:buFont typeface="Arial"/>
              <a:buChar char="•"/>
            </a:pPr>
            <a:r>
              <a:rPr lang="en-US" sz="2500" spc="62">
                <a:solidFill>
                  <a:srgbClr val="000000"/>
                </a:solidFill>
                <a:latin typeface="Kollektif"/>
              </a:rPr>
              <a:t>Conditional Branch Edges : Mewakili aliran eksekusi berurutan dari satu basic block ke basic block lainnya.</a:t>
            </a:r>
          </a:p>
          <a:p>
            <a:pPr marL="539759" indent="-269880" lvl="1">
              <a:lnSpc>
                <a:spcPts val="3500"/>
              </a:lnSpc>
              <a:buFont typeface="Arial"/>
              <a:buChar char="•"/>
            </a:pPr>
            <a:r>
              <a:rPr lang="en-US" sz="2500" spc="62">
                <a:solidFill>
                  <a:srgbClr val="000000"/>
                </a:solidFill>
                <a:latin typeface="Kollektif"/>
              </a:rPr>
              <a:t>Conditional Branch Edges : Mewakili aliran eksekusi berurutan dari satu basic block ke basic block lainnya.</a:t>
            </a:r>
          </a:p>
        </p:txBody>
      </p:sp>
      <p:sp>
        <p:nvSpPr>
          <p:cNvPr name="TextBox 12" id="12"/>
          <p:cNvSpPr txBox="true"/>
          <p:nvPr/>
        </p:nvSpPr>
        <p:spPr>
          <a:xfrm rot="0">
            <a:off x="12564207" y="2437958"/>
            <a:ext cx="5015677" cy="4374157"/>
          </a:xfrm>
          <a:prstGeom prst="rect">
            <a:avLst/>
          </a:prstGeom>
        </p:spPr>
        <p:txBody>
          <a:bodyPr anchor="t" rtlCol="false" tIns="0" lIns="0" bIns="0" rIns="0">
            <a:spAutoFit/>
          </a:bodyPr>
          <a:lstStyle/>
          <a:p>
            <a:pPr>
              <a:lnSpc>
                <a:spcPts val="3500"/>
              </a:lnSpc>
              <a:spcBef>
                <a:spcPct val="0"/>
              </a:spcBef>
            </a:pPr>
            <a:r>
              <a:rPr lang="en-US" sz="2500" spc="62">
                <a:solidFill>
                  <a:srgbClr val="000000"/>
                </a:solidFill>
                <a:latin typeface="Kollektif"/>
              </a:rPr>
              <a:t>Decision node dalam CFG adalah s</a:t>
            </a:r>
            <a:r>
              <a:rPr lang="en-US" sz="2500" spc="62">
                <a:solidFill>
                  <a:srgbClr val="000000"/>
                </a:solidFill>
                <a:latin typeface="Kollektif"/>
              </a:rPr>
              <a:t>ebuah node yang mewakili percabangan kondisional dalam kode program. Decision node dapat digunakan dalam kasus pernyataan switch atau loop yang mengandung kondisi keluar, yang juga akan menghasilkan percabangan dalam CFG. </a:t>
            </a:r>
          </a:p>
          <a:p>
            <a:pPr>
              <a:lnSpc>
                <a:spcPts val="35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3026408" y="1357964"/>
            <a:ext cx="5431471" cy="1554038"/>
          </a:xfrm>
          <a:custGeom>
            <a:avLst/>
            <a:gdLst/>
            <a:ahLst/>
            <a:cxnLst/>
            <a:rect r="r" b="b" t="t" l="l"/>
            <a:pathLst>
              <a:path h="1554038" w="5431471">
                <a:moveTo>
                  <a:pt x="0" y="0"/>
                </a:moveTo>
                <a:lnTo>
                  <a:pt x="5431471" y="0"/>
                </a:lnTo>
                <a:lnTo>
                  <a:pt x="5431471" y="1554038"/>
                </a:lnTo>
                <a:lnTo>
                  <a:pt x="0" y="1554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45747" y="1357964"/>
            <a:ext cx="5431471" cy="1554038"/>
          </a:xfrm>
          <a:custGeom>
            <a:avLst/>
            <a:gdLst/>
            <a:ahLst/>
            <a:cxnLst/>
            <a:rect r="r" b="b" t="t" l="l"/>
            <a:pathLst>
              <a:path h="1554038" w="5431471">
                <a:moveTo>
                  <a:pt x="0" y="0"/>
                </a:moveTo>
                <a:lnTo>
                  <a:pt x="5431471" y="0"/>
                </a:lnTo>
                <a:lnTo>
                  <a:pt x="5431471" y="1554038"/>
                </a:lnTo>
                <a:lnTo>
                  <a:pt x="0" y="1554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41923" y="1681326"/>
            <a:ext cx="5434020"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Regions</a:t>
            </a:r>
          </a:p>
        </p:txBody>
      </p:sp>
      <p:sp>
        <p:nvSpPr>
          <p:cNvPr name="TextBox 5" id="5"/>
          <p:cNvSpPr txBox="true"/>
          <p:nvPr/>
        </p:nvSpPr>
        <p:spPr>
          <a:xfrm rot="0">
            <a:off x="3255646" y="1716570"/>
            <a:ext cx="4966657" cy="755650"/>
          </a:xfrm>
          <a:prstGeom prst="rect">
            <a:avLst/>
          </a:prstGeom>
        </p:spPr>
        <p:txBody>
          <a:bodyPr anchor="t" rtlCol="false" tIns="0" lIns="0" bIns="0" rIns="0">
            <a:spAutoFit/>
          </a:bodyPr>
          <a:lstStyle/>
          <a:p>
            <a:pPr algn="ctr">
              <a:lnSpc>
                <a:spcPts val="5599"/>
              </a:lnSpc>
              <a:spcBef>
                <a:spcPct val="0"/>
              </a:spcBef>
            </a:pPr>
            <a:r>
              <a:rPr lang="en-US" sz="3999" spc="99">
                <a:solidFill>
                  <a:srgbClr val="F6F6E9"/>
                </a:solidFill>
                <a:latin typeface="Bugaki"/>
              </a:rPr>
              <a:t>Junction node </a:t>
            </a:r>
          </a:p>
        </p:txBody>
      </p:sp>
      <p:sp>
        <p:nvSpPr>
          <p:cNvPr name="TextBox 6" id="6"/>
          <p:cNvSpPr txBox="true"/>
          <p:nvPr/>
        </p:nvSpPr>
        <p:spPr>
          <a:xfrm rot="0">
            <a:off x="3089419" y="3267182"/>
            <a:ext cx="5299112" cy="5250258"/>
          </a:xfrm>
          <a:prstGeom prst="rect">
            <a:avLst/>
          </a:prstGeom>
        </p:spPr>
        <p:txBody>
          <a:bodyPr anchor="t" rtlCol="false" tIns="0" lIns="0" bIns="0" rIns="0">
            <a:spAutoFit/>
          </a:bodyPr>
          <a:lstStyle/>
          <a:p>
            <a:pPr algn="ctr">
              <a:lnSpc>
                <a:spcPts val="3500"/>
              </a:lnSpc>
              <a:spcBef>
                <a:spcPct val="0"/>
              </a:spcBef>
            </a:pPr>
            <a:r>
              <a:rPr lang="en-US" sz="2500" spc="62">
                <a:solidFill>
                  <a:srgbClr val="000000"/>
                </a:solidFill>
                <a:latin typeface="Kollektif"/>
              </a:rPr>
              <a:t>Junction Node dalam CFG adalah node yang digunakan untuk merepresentasikan pertemuan (junction) dalam aliran kontrol program. Node ini menggambarkan titik di mana dua atau lebih jalur eksekusi dalam program bertemu dan bergabung. Node ini biasanya digunakan untuk mencerminkan beberapa jalur eksekusi yang kembali bersatu setelah melewati percabangan kondisional. </a:t>
            </a:r>
          </a:p>
        </p:txBody>
      </p:sp>
      <p:sp>
        <p:nvSpPr>
          <p:cNvPr name="TextBox 7" id="7"/>
          <p:cNvSpPr txBox="true"/>
          <p:nvPr/>
        </p:nvSpPr>
        <p:spPr>
          <a:xfrm rot="0">
            <a:off x="9841923" y="3267182"/>
            <a:ext cx="6587932" cy="5250258"/>
          </a:xfrm>
          <a:prstGeom prst="rect">
            <a:avLst/>
          </a:prstGeom>
        </p:spPr>
        <p:txBody>
          <a:bodyPr anchor="t" rtlCol="false" tIns="0" lIns="0" bIns="0" rIns="0">
            <a:spAutoFit/>
          </a:bodyPr>
          <a:lstStyle/>
          <a:p>
            <a:pPr>
              <a:lnSpc>
                <a:spcPts val="3500"/>
              </a:lnSpc>
              <a:spcBef>
                <a:spcPct val="0"/>
              </a:spcBef>
            </a:pPr>
            <a:r>
              <a:rPr lang="en-US" sz="2500" spc="62">
                <a:solidFill>
                  <a:srgbClr val="000000"/>
                </a:solidFill>
                <a:latin typeface="Kollektif"/>
              </a:rPr>
              <a:t>Regions dalam CFG membantu dalam analisis dan pemahaman aliran kontrol program. </a:t>
            </a:r>
          </a:p>
          <a:p>
            <a:pPr>
              <a:lnSpc>
                <a:spcPts val="3500"/>
              </a:lnSpc>
              <a:spcBef>
                <a:spcPct val="0"/>
              </a:spcBef>
            </a:pPr>
            <a:r>
              <a:rPr lang="en-US" sz="2500" spc="62">
                <a:solidFill>
                  <a:srgbClr val="000000"/>
                </a:solidFill>
                <a:latin typeface="Kollektif"/>
              </a:rPr>
              <a:t>Regions membantu menggambarkan </a:t>
            </a:r>
          </a:p>
          <a:p>
            <a:pPr>
              <a:lnSpc>
                <a:spcPts val="3500"/>
              </a:lnSpc>
              <a:spcBef>
                <a:spcPct val="0"/>
              </a:spcBef>
            </a:pPr>
            <a:r>
              <a:rPr lang="en-US" sz="2500" spc="62">
                <a:solidFill>
                  <a:srgbClr val="000000"/>
                </a:solidFill>
                <a:latin typeface="Kollektif"/>
              </a:rPr>
              <a:t>bagian-bagian tertentu dari kode yang memiliki karakteristik tertentu, seperti loop atau penanganan pengecualian, dan ini dapat digunakan dalam analisis statik, debugging, dan optimisasi program. </a:t>
            </a:r>
          </a:p>
          <a:p>
            <a:pPr>
              <a:lnSpc>
                <a:spcPts val="3500"/>
              </a:lnSpc>
              <a:spcBef>
                <a:spcPct val="0"/>
              </a:spcBef>
            </a:pPr>
            <a:r>
              <a:rPr lang="en-US" sz="2500" spc="62">
                <a:solidFill>
                  <a:srgbClr val="000000"/>
                </a:solidFill>
                <a:latin typeface="Kollektif"/>
              </a:rPr>
              <a:t>Regions memungkinkan analis program untuk memfokuskan perhatian pada bagian-bagian program yang relevan dalam berbagai jenis analisis.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5402419" y="1832085"/>
            <a:ext cx="15755927" cy="8683623"/>
          </a:xfrm>
          <a:custGeom>
            <a:avLst/>
            <a:gdLst/>
            <a:ahLst/>
            <a:cxnLst/>
            <a:rect r="r" b="b" t="t" l="l"/>
            <a:pathLst>
              <a:path h="8683623" w="15755927">
                <a:moveTo>
                  <a:pt x="0" y="0"/>
                </a:moveTo>
                <a:lnTo>
                  <a:pt x="15755927" y="0"/>
                </a:lnTo>
                <a:lnTo>
                  <a:pt x="15755927" y="8683623"/>
                </a:lnTo>
                <a:lnTo>
                  <a:pt x="0" y="8683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99581" y="1231966"/>
            <a:ext cx="7315200" cy="2460839"/>
          </a:xfrm>
          <a:custGeom>
            <a:avLst/>
            <a:gdLst/>
            <a:ahLst/>
            <a:cxnLst/>
            <a:rect r="r" b="b" t="t" l="l"/>
            <a:pathLst>
              <a:path h="2460839" w="7315200">
                <a:moveTo>
                  <a:pt x="0" y="0"/>
                </a:moveTo>
                <a:lnTo>
                  <a:pt x="7315200" y="0"/>
                </a:lnTo>
                <a:lnTo>
                  <a:pt x="7315200" y="2460839"/>
                </a:lnTo>
                <a:lnTo>
                  <a:pt x="0" y="246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3166248"/>
            <a:ext cx="6988655" cy="7606699"/>
          </a:xfrm>
          <a:custGeom>
            <a:avLst/>
            <a:gdLst/>
            <a:ahLst/>
            <a:cxnLst/>
            <a:rect r="r" b="b" t="t" l="l"/>
            <a:pathLst>
              <a:path h="7606699" w="6988655">
                <a:moveTo>
                  <a:pt x="0" y="0"/>
                </a:moveTo>
                <a:lnTo>
                  <a:pt x="6988655" y="0"/>
                </a:lnTo>
                <a:lnTo>
                  <a:pt x="6988655" y="7606699"/>
                </a:lnTo>
                <a:lnTo>
                  <a:pt x="0" y="7606699"/>
                </a:lnTo>
                <a:lnTo>
                  <a:pt x="0" y="0"/>
                </a:lnTo>
                <a:close/>
              </a:path>
            </a:pathLst>
          </a:custGeom>
          <a:blipFill>
            <a:blip r:embed="rId6"/>
            <a:stretch>
              <a:fillRect l="0" t="0" r="0" b="0"/>
            </a:stretch>
          </a:blipFill>
        </p:spPr>
      </p:sp>
      <p:sp>
        <p:nvSpPr>
          <p:cNvPr name="Freeform 5" id="5"/>
          <p:cNvSpPr/>
          <p:nvPr/>
        </p:nvSpPr>
        <p:spPr>
          <a:xfrm flipH="false" flipV="false" rot="0">
            <a:off x="16198927" y="-1855680"/>
            <a:ext cx="4178147" cy="4114800"/>
          </a:xfrm>
          <a:custGeom>
            <a:avLst/>
            <a:gdLst/>
            <a:ahLst/>
            <a:cxnLst/>
            <a:rect r="r" b="b" t="t" l="l"/>
            <a:pathLst>
              <a:path h="4114800" w="4178147">
                <a:moveTo>
                  <a:pt x="0" y="0"/>
                </a:moveTo>
                <a:lnTo>
                  <a:pt x="4178146" y="0"/>
                </a:lnTo>
                <a:lnTo>
                  <a:pt x="417814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899581" y="8715547"/>
            <a:ext cx="4178147" cy="4114800"/>
          </a:xfrm>
          <a:custGeom>
            <a:avLst/>
            <a:gdLst/>
            <a:ahLst/>
            <a:cxnLst/>
            <a:rect r="r" b="b" t="t" l="l"/>
            <a:pathLst>
              <a:path h="4114800" w="4178147">
                <a:moveTo>
                  <a:pt x="0" y="0"/>
                </a:moveTo>
                <a:lnTo>
                  <a:pt x="4178147" y="0"/>
                </a:lnTo>
                <a:lnTo>
                  <a:pt x="417814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36597" y="-875174"/>
            <a:ext cx="3337560" cy="3337560"/>
          </a:xfrm>
          <a:custGeom>
            <a:avLst/>
            <a:gdLst/>
            <a:ahLst/>
            <a:cxnLst/>
            <a:rect r="r" b="b" t="t" l="l"/>
            <a:pathLst>
              <a:path h="3337560" w="3337560">
                <a:moveTo>
                  <a:pt x="0" y="0"/>
                </a:moveTo>
                <a:lnTo>
                  <a:pt x="3337560" y="0"/>
                </a:lnTo>
                <a:lnTo>
                  <a:pt x="3337560" y="3337560"/>
                </a:lnTo>
                <a:lnTo>
                  <a:pt x="0" y="33375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589571" y="1474363"/>
            <a:ext cx="5789704" cy="1747626"/>
          </a:xfrm>
          <a:prstGeom prst="rect">
            <a:avLst/>
          </a:prstGeom>
        </p:spPr>
        <p:txBody>
          <a:bodyPr anchor="t" rtlCol="false" tIns="0" lIns="0" bIns="0" rIns="0">
            <a:spAutoFit/>
          </a:bodyPr>
          <a:lstStyle/>
          <a:p>
            <a:pPr algn="ctr">
              <a:lnSpc>
                <a:spcPts val="6399"/>
              </a:lnSpc>
            </a:pPr>
            <a:r>
              <a:rPr lang="en-US" sz="6037">
                <a:solidFill>
                  <a:srgbClr val="F6F6E9"/>
                </a:solidFill>
                <a:latin typeface="Bugaki"/>
              </a:rPr>
              <a:t>Cyclometic</a:t>
            </a:r>
          </a:p>
          <a:p>
            <a:pPr algn="ctr">
              <a:lnSpc>
                <a:spcPts val="6399"/>
              </a:lnSpc>
            </a:pPr>
            <a:r>
              <a:rPr lang="en-US" sz="6037">
                <a:solidFill>
                  <a:srgbClr val="F6F6E9"/>
                </a:solidFill>
                <a:latin typeface="Bugaki"/>
              </a:rPr>
              <a:t>Complexity</a:t>
            </a:r>
          </a:p>
        </p:txBody>
      </p:sp>
      <p:sp>
        <p:nvSpPr>
          <p:cNvPr name="TextBox 9" id="9"/>
          <p:cNvSpPr txBox="true"/>
          <p:nvPr/>
        </p:nvSpPr>
        <p:spPr>
          <a:xfrm rot="0">
            <a:off x="7734056" y="4178511"/>
            <a:ext cx="9525244" cy="3984655"/>
          </a:xfrm>
          <a:prstGeom prst="rect">
            <a:avLst/>
          </a:prstGeom>
        </p:spPr>
        <p:txBody>
          <a:bodyPr anchor="t" rtlCol="false" tIns="0" lIns="0" bIns="0" rIns="0">
            <a:spAutoFit/>
          </a:bodyPr>
          <a:lstStyle/>
          <a:p>
            <a:pPr>
              <a:lnSpc>
                <a:spcPts val="4548"/>
              </a:lnSpc>
              <a:spcBef>
                <a:spcPct val="0"/>
              </a:spcBef>
            </a:pPr>
            <a:r>
              <a:rPr lang="en-US" sz="3248" spc="81">
                <a:solidFill>
                  <a:srgbClr val="F6F6E9"/>
                </a:solidFill>
                <a:latin typeface="Kollektif"/>
              </a:rPr>
              <a:t>Cyclomatic complexity merupakan suatu sistem pengukuran yang ditemukan oleh Watson dan McCabe (1996) untuk menentukan banyaknya independent path dan menunjukan tingkat kompleksitas dari suatu program. Independent path adalah jalur yang melintas dalam program yang sekurang-kurangnya terdapat kondisi baru.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5474741">
            <a:off x="8182483" y="-616710"/>
            <a:ext cx="8990657" cy="12419380"/>
          </a:xfrm>
          <a:custGeom>
            <a:avLst/>
            <a:gdLst/>
            <a:ahLst/>
            <a:cxnLst/>
            <a:rect r="r" b="b" t="t" l="l"/>
            <a:pathLst>
              <a:path h="12419380" w="8990657">
                <a:moveTo>
                  <a:pt x="0" y="0"/>
                </a:moveTo>
                <a:lnTo>
                  <a:pt x="8990658" y="0"/>
                </a:lnTo>
                <a:lnTo>
                  <a:pt x="8990658" y="12419380"/>
                </a:lnTo>
                <a:lnTo>
                  <a:pt x="0" y="12419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02895" y="1125872"/>
            <a:ext cx="9465753" cy="1670831"/>
          </a:xfrm>
          <a:custGeom>
            <a:avLst/>
            <a:gdLst/>
            <a:ahLst/>
            <a:cxnLst/>
            <a:rect r="r" b="b" t="t" l="l"/>
            <a:pathLst>
              <a:path h="1670831" w="9465753">
                <a:moveTo>
                  <a:pt x="0" y="0"/>
                </a:moveTo>
                <a:lnTo>
                  <a:pt x="9465754" y="0"/>
                </a:lnTo>
                <a:lnTo>
                  <a:pt x="9465754" y="1670831"/>
                </a:lnTo>
                <a:lnTo>
                  <a:pt x="0" y="1670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48380" y="963717"/>
            <a:ext cx="3859376" cy="1832986"/>
          </a:xfrm>
          <a:custGeom>
            <a:avLst/>
            <a:gdLst/>
            <a:ahLst/>
            <a:cxnLst/>
            <a:rect r="r" b="b" t="t" l="l"/>
            <a:pathLst>
              <a:path h="1832986" w="3859376">
                <a:moveTo>
                  <a:pt x="0" y="0"/>
                </a:moveTo>
                <a:lnTo>
                  <a:pt x="3859376" y="0"/>
                </a:lnTo>
                <a:lnTo>
                  <a:pt x="3859376" y="1832986"/>
                </a:lnTo>
                <a:lnTo>
                  <a:pt x="0" y="183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856192" y="8069592"/>
            <a:ext cx="3859376" cy="1832986"/>
          </a:xfrm>
          <a:custGeom>
            <a:avLst/>
            <a:gdLst/>
            <a:ahLst/>
            <a:cxnLst/>
            <a:rect r="r" b="b" t="t" l="l"/>
            <a:pathLst>
              <a:path h="1832986" w="3859376">
                <a:moveTo>
                  <a:pt x="0" y="0"/>
                </a:moveTo>
                <a:lnTo>
                  <a:pt x="3859375" y="0"/>
                </a:lnTo>
                <a:lnTo>
                  <a:pt x="3859375" y="1832986"/>
                </a:lnTo>
                <a:lnTo>
                  <a:pt x="0" y="1832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327530" y="8360404"/>
            <a:ext cx="3084509" cy="625681"/>
          </a:xfrm>
          <a:custGeom>
            <a:avLst/>
            <a:gdLst/>
            <a:ahLst/>
            <a:cxnLst/>
            <a:rect r="r" b="b" t="t" l="l"/>
            <a:pathLst>
              <a:path h="625681" w="3084509">
                <a:moveTo>
                  <a:pt x="0" y="0"/>
                </a:moveTo>
                <a:lnTo>
                  <a:pt x="3084510" y="0"/>
                </a:lnTo>
                <a:lnTo>
                  <a:pt x="3084510" y="625681"/>
                </a:lnTo>
                <a:lnTo>
                  <a:pt x="0" y="6256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52714" y="2843610"/>
            <a:ext cx="9418712" cy="8229600"/>
          </a:xfrm>
          <a:custGeom>
            <a:avLst/>
            <a:gdLst/>
            <a:ahLst/>
            <a:cxnLst/>
            <a:rect r="r" b="b" t="t" l="l"/>
            <a:pathLst>
              <a:path h="8229600" w="9418712">
                <a:moveTo>
                  <a:pt x="0" y="0"/>
                </a:moveTo>
                <a:lnTo>
                  <a:pt x="9418712" y="0"/>
                </a:lnTo>
                <a:lnTo>
                  <a:pt x="9418712" y="8229600"/>
                </a:lnTo>
                <a:lnTo>
                  <a:pt x="0" y="8229600"/>
                </a:lnTo>
                <a:lnTo>
                  <a:pt x="0" y="0"/>
                </a:lnTo>
                <a:close/>
              </a:path>
            </a:pathLst>
          </a:custGeom>
          <a:blipFill>
            <a:blip r:embed="rId10"/>
            <a:stretch>
              <a:fillRect l="0" t="0" r="0" b="0"/>
            </a:stretch>
          </a:blipFill>
        </p:spPr>
      </p:sp>
      <p:sp>
        <p:nvSpPr>
          <p:cNvPr name="TextBox 8" id="8"/>
          <p:cNvSpPr txBox="true"/>
          <p:nvPr/>
        </p:nvSpPr>
        <p:spPr>
          <a:xfrm rot="0">
            <a:off x="7024441" y="1583394"/>
            <a:ext cx="10775197" cy="2198018"/>
          </a:xfrm>
          <a:prstGeom prst="rect">
            <a:avLst/>
          </a:prstGeom>
        </p:spPr>
        <p:txBody>
          <a:bodyPr anchor="t" rtlCol="false" tIns="0" lIns="0" bIns="0" rIns="0">
            <a:spAutoFit/>
          </a:bodyPr>
          <a:lstStyle/>
          <a:p>
            <a:pPr algn="ctr">
              <a:lnSpc>
                <a:spcPts val="8408"/>
              </a:lnSpc>
              <a:spcBef>
                <a:spcPct val="0"/>
              </a:spcBef>
            </a:pPr>
            <a:r>
              <a:rPr lang="en-US" sz="6006" spc="150">
                <a:solidFill>
                  <a:srgbClr val="6599C7"/>
                </a:solidFill>
                <a:latin typeface="Bugaki"/>
              </a:rPr>
              <a:t>Perhitungan Cyclomatic Complexity</a:t>
            </a:r>
          </a:p>
        </p:txBody>
      </p:sp>
      <p:sp>
        <p:nvSpPr>
          <p:cNvPr name="TextBox 9" id="9"/>
          <p:cNvSpPr txBox="true"/>
          <p:nvPr/>
        </p:nvSpPr>
        <p:spPr>
          <a:xfrm rot="0">
            <a:off x="7955431" y="4424173"/>
            <a:ext cx="8913218" cy="2270939"/>
          </a:xfrm>
          <a:prstGeom prst="rect">
            <a:avLst/>
          </a:prstGeom>
        </p:spPr>
        <p:txBody>
          <a:bodyPr anchor="t" rtlCol="false" tIns="0" lIns="0" bIns="0" rIns="0">
            <a:spAutoFit/>
          </a:bodyPr>
          <a:lstStyle/>
          <a:p>
            <a:pPr algn="ctr">
              <a:lnSpc>
                <a:spcPts val="4505"/>
              </a:lnSpc>
            </a:pPr>
            <a:r>
              <a:rPr lang="en-US" sz="3217" spc="80">
                <a:solidFill>
                  <a:srgbClr val="F6F6E9"/>
                </a:solidFill>
                <a:latin typeface="Kollektif"/>
              </a:rPr>
              <a:t>V(G) = E - N + 2</a:t>
            </a:r>
          </a:p>
          <a:p>
            <a:pPr algn="ctr">
              <a:lnSpc>
                <a:spcPts val="4505"/>
              </a:lnSpc>
            </a:pPr>
          </a:p>
          <a:p>
            <a:pPr algn="ctr">
              <a:lnSpc>
                <a:spcPts val="4505"/>
              </a:lnSpc>
            </a:pPr>
            <a:r>
              <a:rPr lang="en-US" sz="3217" spc="80">
                <a:solidFill>
                  <a:srgbClr val="F6F6E9"/>
                </a:solidFill>
                <a:latin typeface="Kollektif"/>
              </a:rPr>
              <a:t>E = jumlah edges</a:t>
            </a:r>
          </a:p>
          <a:p>
            <a:pPr algn="ctr">
              <a:lnSpc>
                <a:spcPts val="4505"/>
              </a:lnSpc>
              <a:spcBef>
                <a:spcPct val="0"/>
              </a:spcBef>
            </a:pPr>
            <a:r>
              <a:rPr lang="en-US" sz="3217" spc="80">
                <a:solidFill>
                  <a:srgbClr val="F6F6E9"/>
                </a:solidFill>
                <a:latin typeface="Kollektif"/>
              </a:rPr>
              <a:t>N = jumlah nodes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5566056" y="2309446"/>
            <a:ext cx="7146363" cy="6181823"/>
          </a:xfrm>
          <a:custGeom>
            <a:avLst/>
            <a:gdLst/>
            <a:ahLst/>
            <a:cxnLst/>
            <a:rect r="r" b="b" t="t" l="l"/>
            <a:pathLst>
              <a:path h="6181823" w="7146363">
                <a:moveTo>
                  <a:pt x="0" y="0"/>
                </a:moveTo>
                <a:lnTo>
                  <a:pt x="7146363" y="0"/>
                </a:lnTo>
                <a:lnTo>
                  <a:pt x="7146363" y="6181823"/>
                </a:lnTo>
                <a:lnTo>
                  <a:pt x="0" y="6181823"/>
                </a:lnTo>
                <a:lnTo>
                  <a:pt x="0" y="0"/>
                </a:lnTo>
                <a:close/>
              </a:path>
            </a:pathLst>
          </a:custGeom>
          <a:blipFill>
            <a:blip r:embed="rId2"/>
            <a:stretch>
              <a:fillRect l="0" t="0" r="0" b="0"/>
            </a:stretch>
          </a:blipFill>
        </p:spPr>
      </p:sp>
      <p:sp>
        <p:nvSpPr>
          <p:cNvPr name="TextBox 3" id="3"/>
          <p:cNvSpPr txBox="true"/>
          <p:nvPr/>
        </p:nvSpPr>
        <p:spPr>
          <a:xfrm rot="0">
            <a:off x="4887940" y="222816"/>
            <a:ext cx="8512121" cy="1873122"/>
          </a:xfrm>
          <a:prstGeom prst="rect">
            <a:avLst/>
          </a:prstGeom>
        </p:spPr>
        <p:txBody>
          <a:bodyPr anchor="t" rtlCol="false" tIns="0" lIns="0" bIns="0" rIns="0">
            <a:spAutoFit/>
          </a:bodyPr>
          <a:lstStyle/>
          <a:p>
            <a:pPr algn="ctr">
              <a:lnSpc>
                <a:spcPts val="7184"/>
              </a:lnSpc>
            </a:pPr>
            <a:r>
              <a:rPr lang="en-US" sz="5131" spc="128">
                <a:solidFill>
                  <a:srgbClr val="6599C7"/>
                </a:solidFill>
                <a:latin typeface="Bugaki"/>
              </a:rPr>
              <a:t>Flowchart</a:t>
            </a:r>
          </a:p>
          <a:p>
            <a:pPr algn="ctr">
              <a:lnSpc>
                <a:spcPts val="7184"/>
              </a:lnSpc>
              <a:spcBef>
                <a:spcPct val="0"/>
              </a:spcBef>
            </a:pPr>
            <a:r>
              <a:rPr lang="en-US" sz="5131" spc="128">
                <a:solidFill>
                  <a:srgbClr val="6599C7"/>
                </a:solidFill>
                <a:latin typeface="Bugaki"/>
              </a:rPr>
              <a:t>Form Login</a:t>
            </a:r>
          </a:p>
        </p:txBody>
      </p:sp>
      <p:sp>
        <p:nvSpPr>
          <p:cNvPr name="TextBox 4" id="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1515538" y="8567012"/>
            <a:ext cx="7146363" cy="887095"/>
          </a:xfrm>
          <a:prstGeom prst="rect">
            <a:avLst/>
          </a:prstGeom>
        </p:spPr>
        <p:txBody>
          <a:bodyPr anchor="t" rtlCol="false" tIns="0" lIns="0" bIns="0" rIns="0">
            <a:spAutoFit/>
          </a:bodyPr>
          <a:lstStyle/>
          <a:p>
            <a:pPr algn="ctr">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DAFyvifV_28</dc:identifier>
  <dcterms:modified xsi:type="dcterms:W3CDTF">2011-08-01T06:04:30Z</dcterms:modified>
  <cp:revision>1</cp:revision>
  <dc:title>IPPL 10</dc:title>
</cp:coreProperties>
</file>